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3"/>
    <p:sldMasterId id="2147483653" r:id="rId4"/>
    <p:sldMasterId id="2147483654" r:id="rId5"/>
    <p:sldMasterId id="214748365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y="5143500" cx="9144000"/>
  <p:notesSz cx="6858000" cy="9144000"/>
  <p:embeddedFontLst>
    <p:embeddedFont>
      <p:font typeface="Lato"/>
      <p:regular r:id="rId24"/>
      <p:bold r:id="rId25"/>
      <p:italic r:id="rId26"/>
      <p:boldItalic r:id="rId27"/>
    </p:embeddedFont>
    <p:embeddedFont>
      <p:font typeface="Inter Tight"/>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Lato-regular.fntdata"/><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InterTight-regular.fntdata"/><Relationship Id="rId27" Type="http://schemas.openxmlformats.org/officeDocument/2006/relationships/font" Target="fonts/Lato-boldItalic.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font" Target="fonts/InterTight-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InterTight-boldItalic.fntdata"/><Relationship Id="rId30" Type="http://schemas.openxmlformats.org/officeDocument/2006/relationships/font" Target="fonts/InterTight-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2.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 name="Shape 36"/>
        <p:cNvGrpSpPr/>
        <p:nvPr/>
      </p:nvGrpSpPr>
      <p:grpSpPr>
        <a:xfrm>
          <a:off x="0" y="0"/>
          <a:ext cx="0" cy="0"/>
          <a:chOff x="0" y="0"/>
          <a:chExt cx="0" cy="0"/>
        </a:xfrm>
      </p:grpSpPr>
      <p:sp>
        <p:nvSpPr>
          <p:cNvPr id="37" name="Google Shape;3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 name="Google Shape;3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6" name="Google Shape;10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 name="Google Shape;4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 name="Google Shape;5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 name="Google Shape;6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 name="Google Shape;6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7" name="Google Shape;7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5" name="Google Shape;8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 name="Google Shape;9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12" name="Shape 12"/>
        <p:cNvGrpSpPr/>
        <p:nvPr/>
      </p:nvGrpSpPr>
      <p:grpSpPr>
        <a:xfrm>
          <a:off x="0" y="0"/>
          <a:ext cx="0" cy="0"/>
          <a:chOff x="0" y="0"/>
          <a:chExt cx="0" cy="0"/>
        </a:xfrm>
      </p:grpSpPr>
      <p:sp>
        <p:nvSpPr>
          <p:cNvPr id="13" name="Google Shape;13;p2"/>
          <p:cNvSpPr txBox="1"/>
          <p:nvPr>
            <p:ph type="title"/>
          </p:nvPr>
        </p:nvSpPr>
        <p:spPr>
          <a:xfrm>
            <a:off x="2696040" y="608040"/>
            <a:ext cx="5734440" cy="12618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
          <p:cNvSpPr txBox="1"/>
          <p:nvPr>
            <p:ph idx="1" type="subTitle"/>
          </p:nvPr>
        </p:nvSpPr>
        <p:spPr>
          <a:xfrm>
            <a:off x="457200" y="1203480"/>
            <a:ext cx="8229240" cy="298296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0_1" type="blank">
  <p:cSld name="BLANK">
    <p:spTree>
      <p:nvGrpSpPr>
        <p:cNvPr id="19" name="Shape 1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blank">
  <p:cSld name="BLANK">
    <p:spTree>
      <p:nvGrpSpPr>
        <p:cNvPr id="28" name="Shape 2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_1" type="blank">
  <p:cSld name="BLANK">
    <p:spTree>
      <p:nvGrpSpPr>
        <p:cNvPr id="35" name="Shape 3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Relationship Id="rId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4.xml"/><Relationship Id="rId3"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1428840" y="-2489040"/>
            <a:ext cx="13306680" cy="9433440"/>
            <a:chOff x="-1428840" y="-2489040"/>
            <a:chExt cx="13306680" cy="9433440"/>
          </a:xfrm>
        </p:grpSpPr>
        <p:pic>
          <p:nvPicPr>
            <p:cNvPr id="7" name="Google Shape;7;p1"/>
            <p:cNvPicPr preferRelativeResize="0"/>
            <p:nvPr/>
          </p:nvPicPr>
          <p:blipFill rotWithShape="1">
            <a:blip r:embed="rId1">
              <a:alphaModFix amt="80000"/>
            </a:blip>
            <a:srcRect b="0" l="0" r="0" t="0"/>
            <a:stretch/>
          </p:blipFill>
          <p:spPr>
            <a:xfrm>
              <a:off x="-1428840" y="1344240"/>
              <a:ext cx="5142960" cy="5142960"/>
            </a:xfrm>
            <a:prstGeom prst="rect">
              <a:avLst/>
            </a:prstGeom>
            <a:noFill/>
            <a:ln>
              <a:noFill/>
            </a:ln>
          </p:spPr>
        </p:pic>
        <p:pic>
          <p:nvPicPr>
            <p:cNvPr id="8" name="Google Shape;8;p1"/>
            <p:cNvPicPr preferRelativeResize="0"/>
            <p:nvPr/>
          </p:nvPicPr>
          <p:blipFill rotWithShape="1">
            <a:blip r:embed="rId1">
              <a:alphaModFix amt="80000"/>
            </a:blip>
            <a:srcRect b="0" l="0" r="0" t="0"/>
            <a:stretch/>
          </p:blipFill>
          <p:spPr>
            <a:xfrm flipH="1">
              <a:off x="6734880" y="1801440"/>
              <a:ext cx="5142960" cy="5142960"/>
            </a:xfrm>
            <a:prstGeom prst="rect">
              <a:avLst/>
            </a:prstGeom>
            <a:noFill/>
            <a:ln>
              <a:noFill/>
            </a:ln>
          </p:spPr>
        </p:pic>
        <p:pic>
          <p:nvPicPr>
            <p:cNvPr id="9" name="Google Shape;9;p1"/>
            <p:cNvPicPr preferRelativeResize="0"/>
            <p:nvPr/>
          </p:nvPicPr>
          <p:blipFill rotWithShape="1">
            <a:blip r:embed="rId1">
              <a:alphaModFix amt="80000"/>
            </a:blip>
            <a:srcRect b="0" l="0" r="0" t="0"/>
            <a:stretch/>
          </p:blipFill>
          <p:spPr>
            <a:xfrm rot="10800000">
              <a:off x="4248720" y="-2489040"/>
              <a:ext cx="5142960" cy="5142960"/>
            </a:xfrm>
            <a:prstGeom prst="rect">
              <a:avLst/>
            </a:prstGeom>
            <a:noFill/>
            <a:ln>
              <a:noFill/>
            </a:ln>
          </p:spPr>
        </p:pic>
      </p:grpSp>
      <p:sp>
        <p:nvSpPr>
          <p:cNvPr id="10" name="Google Shape;10;p1"/>
          <p:cNvSpPr txBox="1"/>
          <p:nvPr>
            <p:ph type="title"/>
          </p:nvPr>
        </p:nvSpPr>
        <p:spPr>
          <a:xfrm>
            <a:off x="713160" y="920520"/>
            <a:ext cx="6838560" cy="178524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 name="Shape 15"/>
        <p:cNvGrpSpPr/>
        <p:nvPr/>
      </p:nvGrpSpPr>
      <p:grpSpPr>
        <a:xfrm>
          <a:off x="0" y="0"/>
          <a:ext cx="0" cy="0"/>
          <a:chOff x="0" y="0"/>
          <a:chExt cx="0" cy="0"/>
        </a:xfrm>
      </p:grpSpPr>
      <p:pic>
        <p:nvPicPr>
          <p:cNvPr id="16" name="Google Shape;16;p3"/>
          <p:cNvPicPr preferRelativeResize="0"/>
          <p:nvPr/>
        </p:nvPicPr>
        <p:blipFill rotWithShape="1">
          <a:blip r:embed="rId1">
            <a:alphaModFix amt="80000"/>
          </a:blip>
          <a:srcRect b="0" l="0" r="0" t="0"/>
          <a:stretch/>
        </p:blipFill>
        <p:spPr>
          <a:xfrm flipH="1" rot="2700000">
            <a:off x="819360" y="1939680"/>
            <a:ext cx="5143320" cy="5143320"/>
          </a:xfrm>
          <a:prstGeom prst="rect">
            <a:avLst/>
          </a:prstGeom>
          <a:noFill/>
          <a:ln>
            <a:noFill/>
          </a:ln>
        </p:spPr>
      </p:pic>
      <p:sp>
        <p:nvSpPr>
          <p:cNvPr id="17" name="Google Shape;17;p3"/>
          <p:cNvSpPr txBox="1"/>
          <p:nvPr>
            <p:ph type="title"/>
          </p:nvPr>
        </p:nvSpPr>
        <p:spPr>
          <a:xfrm>
            <a:off x="713160" y="444960"/>
            <a:ext cx="7910640" cy="572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8" name="Google Shape;18;p3"/>
          <p:cNvSpPr txBox="1"/>
          <p:nvPr>
            <p:ph idx="1" type="body"/>
          </p:nvPr>
        </p:nvSpPr>
        <p:spPr>
          <a:xfrm>
            <a:off x="713160" y="1281600"/>
            <a:ext cx="7717320" cy="24624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 name="Shape 20"/>
        <p:cNvGrpSpPr/>
        <p:nvPr/>
      </p:nvGrpSpPr>
      <p:grpSpPr>
        <a:xfrm>
          <a:off x="0" y="0"/>
          <a:ext cx="0" cy="0"/>
          <a:chOff x="0" y="0"/>
          <a:chExt cx="0" cy="0"/>
        </a:xfrm>
      </p:grpSpPr>
      <p:grpSp>
        <p:nvGrpSpPr>
          <p:cNvPr id="21" name="Google Shape;21;p5"/>
          <p:cNvGrpSpPr/>
          <p:nvPr/>
        </p:nvGrpSpPr>
        <p:grpSpPr>
          <a:xfrm>
            <a:off x="-457200" y="-3469656"/>
            <a:ext cx="10056936" cy="10261416"/>
            <a:chOff x="-457200" y="-3469656"/>
            <a:chExt cx="10056936" cy="10261416"/>
          </a:xfrm>
        </p:grpSpPr>
        <p:pic>
          <p:nvPicPr>
            <p:cNvPr id="22" name="Google Shape;22;p5"/>
            <p:cNvPicPr preferRelativeResize="0"/>
            <p:nvPr/>
          </p:nvPicPr>
          <p:blipFill rotWithShape="1">
            <a:blip r:embed="rId1">
              <a:alphaModFix amt="80000"/>
            </a:blip>
            <a:srcRect b="0" l="0" r="0" t="0"/>
            <a:stretch/>
          </p:blipFill>
          <p:spPr>
            <a:xfrm flipH="1" rot="10800000">
              <a:off x="-457200" y="-2031840"/>
              <a:ext cx="5142960" cy="5142960"/>
            </a:xfrm>
            <a:prstGeom prst="rect">
              <a:avLst/>
            </a:prstGeom>
            <a:noFill/>
            <a:ln>
              <a:noFill/>
            </a:ln>
          </p:spPr>
        </p:pic>
        <p:pic>
          <p:nvPicPr>
            <p:cNvPr id="23" name="Google Shape;23;p5"/>
            <p:cNvPicPr preferRelativeResize="0"/>
            <p:nvPr/>
          </p:nvPicPr>
          <p:blipFill rotWithShape="1">
            <a:blip r:embed="rId1">
              <a:alphaModFix amt="80000"/>
            </a:blip>
            <a:srcRect b="0" l="0" r="0" t="0"/>
            <a:stretch/>
          </p:blipFill>
          <p:spPr>
            <a:xfrm flipH="1">
              <a:off x="4296240" y="1648800"/>
              <a:ext cx="5142960" cy="5142960"/>
            </a:xfrm>
            <a:prstGeom prst="rect">
              <a:avLst/>
            </a:prstGeom>
            <a:noFill/>
            <a:ln>
              <a:noFill/>
            </a:ln>
          </p:spPr>
        </p:pic>
        <p:pic>
          <p:nvPicPr>
            <p:cNvPr id="24" name="Google Shape;24;p5"/>
            <p:cNvPicPr preferRelativeResize="0"/>
            <p:nvPr/>
          </p:nvPicPr>
          <p:blipFill rotWithShape="1">
            <a:blip r:embed="rId1">
              <a:alphaModFix amt="80000"/>
            </a:blip>
            <a:srcRect b="0" l="0" r="0" t="0"/>
            <a:stretch/>
          </p:blipFill>
          <p:spPr>
            <a:xfrm rot="8100000">
              <a:off x="3391200" y="-2404440"/>
              <a:ext cx="5143320" cy="5143320"/>
            </a:xfrm>
            <a:prstGeom prst="rect">
              <a:avLst/>
            </a:prstGeom>
            <a:noFill/>
            <a:ln>
              <a:noFill/>
            </a:ln>
          </p:spPr>
        </p:pic>
      </p:grpSp>
      <p:sp>
        <p:nvSpPr>
          <p:cNvPr id="25" name="Google Shape;25;p5"/>
          <p:cNvSpPr txBox="1"/>
          <p:nvPr>
            <p:ph type="title"/>
          </p:nvPr>
        </p:nvSpPr>
        <p:spPr>
          <a:xfrm>
            <a:off x="713160" y="2695680"/>
            <a:ext cx="6923880" cy="110772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6" name="Google Shape;26;p5"/>
          <p:cNvSpPr txBox="1"/>
          <p:nvPr>
            <p:ph idx="2" type="title"/>
          </p:nvPr>
        </p:nvSpPr>
        <p:spPr>
          <a:xfrm>
            <a:off x="7142040" y="1263240"/>
            <a:ext cx="1288440" cy="110772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7" name="Google Shape;27;p5"/>
          <p:cNvSpPr txBox="1"/>
          <p:nvPr>
            <p:ph idx="1" type="body"/>
          </p:nvPr>
        </p:nvSpPr>
        <p:spPr>
          <a:xfrm>
            <a:off x="457200" y="1203480"/>
            <a:ext cx="8229240" cy="298296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0"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 name="Shape 29"/>
        <p:cNvGrpSpPr/>
        <p:nvPr/>
      </p:nvGrpSpPr>
      <p:grpSpPr>
        <a:xfrm>
          <a:off x="0" y="0"/>
          <a:ext cx="0" cy="0"/>
          <a:chOff x="0" y="0"/>
          <a:chExt cx="0" cy="0"/>
        </a:xfrm>
      </p:grpSpPr>
      <p:grpSp>
        <p:nvGrpSpPr>
          <p:cNvPr id="30" name="Google Shape;30;p7"/>
          <p:cNvGrpSpPr/>
          <p:nvPr/>
        </p:nvGrpSpPr>
        <p:grpSpPr>
          <a:xfrm>
            <a:off x="-398136" y="-3097056"/>
            <a:ext cx="10073833" cy="11778433"/>
            <a:chOff x="-398136" y="-3097056"/>
            <a:chExt cx="10073833" cy="11778433"/>
          </a:xfrm>
        </p:grpSpPr>
        <p:pic>
          <p:nvPicPr>
            <p:cNvPr id="31" name="Google Shape;31;p7"/>
            <p:cNvPicPr preferRelativeResize="0"/>
            <p:nvPr/>
          </p:nvPicPr>
          <p:blipFill rotWithShape="1">
            <a:blip r:embed="rId1">
              <a:alphaModFix amt="80000"/>
            </a:blip>
            <a:srcRect b="0" l="0" r="0" t="0"/>
            <a:stretch/>
          </p:blipFill>
          <p:spPr>
            <a:xfrm rot="8100000">
              <a:off x="3467160" y="-2031840"/>
              <a:ext cx="5143320" cy="5143320"/>
            </a:xfrm>
            <a:prstGeom prst="rect">
              <a:avLst/>
            </a:prstGeom>
            <a:noFill/>
            <a:ln>
              <a:noFill/>
            </a:ln>
          </p:spPr>
        </p:pic>
        <p:pic>
          <p:nvPicPr>
            <p:cNvPr id="32" name="Google Shape;32;p7"/>
            <p:cNvPicPr preferRelativeResize="0"/>
            <p:nvPr/>
          </p:nvPicPr>
          <p:blipFill rotWithShape="1">
            <a:blip r:embed="rId1">
              <a:alphaModFix amt="80000"/>
            </a:blip>
            <a:srcRect b="0" l="0" r="0" t="0"/>
            <a:stretch/>
          </p:blipFill>
          <p:spPr>
            <a:xfrm flipH="1" rot="2700000">
              <a:off x="667080" y="2472840"/>
              <a:ext cx="5143320" cy="5143320"/>
            </a:xfrm>
            <a:prstGeom prst="rect">
              <a:avLst/>
            </a:prstGeom>
            <a:noFill/>
            <a:ln>
              <a:noFill/>
            </a:ln>
          </p:spPr>
        </p:pic>
      </p:grpSp>
      <p:sp>
        <p:nvSpPr>
          <p:cNvPr id="33" name="Google Shape;33;p7"/>
          <p:cNvSpPr txBox="1"/>
          <p:nvPr>
            <p:ph type="title"/>
          </p:nvPr>
        </p:nvSpPr>
        <p:spPr>
          <a:xfrm>
            <a:off x="713160" y="448200"/>
            <a:ext cx="2783160" cy="103428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4" name="Google Shape;34;p7"/>
          <p:cNvSpPr txBox="1"/>
          <p:nvPr>
            <p:ph idx="1" type="body"/>
          </p:nvPr>
        </p:nvSpPr>
        <p:spPr>
          <a:xfrm>
            <a:off x="5645520" y="822600"/>
            <a:ext cx="3498120" cy="3498120"/>
          </a:xfrm>
          <a:prstGeom prst="rect">
            <a:avLst/>
          </a:prstGeom>
          <a:noFill/>
          <a:ln>
            <a:noFill/>
          </a:ln>
        </p:spPr>
        <p:txBody>
          <a:bodyPr anchorCtr="0" anchor="t" bIns="45000" lIns="90000" spcFirstLastPara="1" rIns="90000" wrap="square" tIns="4500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9"/>
          <p:cNvSpPr txBox="1"/>
          <p:nvPr>
            <p:ph type="title"/>
          </p:nvPr>
        </p:nvSpPr>
        <p:spPr>
          <a:xfrm>
            <a:off x="205640" y="197010"/>
            <a:ext cx="6838500" cy="1780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6500"/>
              <a:buFont typeface="Inter Tight"/>
              <a:buNone/>
            </a:pPr>
            <a:r>
              <a:rPr b="1" lang="en" sz="5800" strike="noStrike">
                <a:solidFill>
                  <a:schemeClr val="dk1"/>
                </a:solidFill>
                <a:latin typeface="Inter Tight"/>
                <a:ea typeface="Inter Tight"/>
                <a:cs typeface="Inter Tight"/>
                <a:sym typeface="Inter Tight"/>
              </a:rPr>
              <a:t>Scam Alert System(SAS)</a:t>
            </a:r>
            <a:endParaRPr b="0" sz="5800" strike="noStrike">
              <a:solidFill>
                <a:schemeClr val="dk1"/>
              </a:solidFill>
              <a:latin typeface="Arial"/>
              <a:ea typeface="Arial"/>
              <a:cs typeface="Arial"/>
              <a:sym typeface="Arial"/>
            </a:endParaRPr>
          </a:p>
        </p:txBody>
      </p:sp>
      <p:cxnSp>
        <p:nvCxnSpPr>
          <p:cNvPr id="41" name="Google Shape;41;p9"/>
          <p:cNvCxnSpPr/>
          <p:nvPr/>
        </p:nvCxnSpPr>
        <p:spPr>
          <a:xfrm>
            <a:off x="8775" y="2143418"/>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idx="4294967295" type="title"/>
          </p:nvPr>
        </p:nvSpPr>
        <p:spPr>
          <a:xfrm>
            <a:off x="8775" y="207151"/>
            <a:ext cx="7914900" cy="79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611"/>
              <a:buFont typeface="Inter Tight"/>
              <a:buNone/>
            </a:pPr>
            <a:r>
              <a:rPr b="1" lang="en" sz="5000">
                <a:solidFill>
                  <a:schemeClr val="dk1"/>
                </a:solidFill>
                <a:latin typeface="Inter Tight"/>
                <a:ea typeface="Inter Tight"/>
                <a:cs typeface="Inter Tight"/>
                <a:sym typeface="Inter Tight"/>
              </a:rPr>
              <a:t>I</a:t>
            </a:r>
            <a:r>
              <a:rPr b="1" i="0" lang="en" sz="5000" u="none" cap="none" strike="noStrike">
                <a:solidFill>
                  <a:schemeClr val="dk1"/>
                </a:solidFill>
                <a:latin typeface="Inter Tight"/>
                <a:ea typeface="Inter Tight"/>
                <a:cs typeface="Inter Tight"/>
                <a:sym typeface="Inter Tight"/>
              </a:rPr>
              <a:t>mplemetation </a:t>
            </a:r>
            <a:endParaRPr b="0" i="0" sz="5000" u="none" cap="none" strike="noStrike">
              <a:solidFill>
                <a:schemeClr val="dk1"/>
              </a:solidFill>
              <a:latin typeface="Arial"/>
              <a:ea typeface="Arial"/>
              <a:cs typeface="Arial"/>
              <a:sym typeface="Arial"/>
            </a:endParaRPr>
          </a:p>
        </p:txBody>
      </p:sp>
      <p:sp>
        <p:nvSpPr>
          <p:cNvPr id="109" name="Google Shape;109;p18"/>
          <p:cNvSpPr txBox="1"/>
          <p:nvPr>
            <p:ph idx="4294967295" type="body"/>
          </p:nvPr>
        </p:nvSpPr>
        <p:spPr>
          <a:xfrm>
            <a:off x="714250" y="1285928"/>
            <a:ext cx="7714800" cy="3720600"/>
          </a:xfrm>
          <a:prstGeom prst="rect">
            <a:avLst/>
          </a:prstGeom>
          <a:noFill/>
          <a:ln>
            <a:noFill/>
          </a:ln>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SzPts val="1700"/>
              <a:buAutoNum type="arabicPeriod"/>
            </a:pPr>
            <a:r>
              <a:rPr b="1" lang="en" sz="1700"/>
              <a:t>Design Phase</a:t>
            </a:r>
            <a:r>
              <a:rPr lang="en" sz="1700"/>
              <a:t>: Created wireframes for login, user homepage, and admin panel.</a:t>
            </a:r>
            <a:endParaRPr sz="1700"/>
          </a:p>
          <a:p>
            <a:pPr indent="-336550" lvl="0" marL="457200" rtl="0" algn="l">
              <a:lnSpc>
                <a:spcPct val="100000"/>
              </a:lnSpc>
              <a:spcBef>
                <a:spcPts val="0"/>
              </a:spcBef>
              <a:spcAft>
                <a:spcPts val="0"/>
              </a:spcAft>
              <a:buSzPts val="1700"/>
              <a:buAutoNum type="arabicPeriod"/>
            </a:pPr>
            <a:r>
              <a:rPr b="1" lang="en" sz="1700"/>
              <a:t>Frontend Development</a:t>
            </a:r>
            <a:r>
              <a:rPr lang="en" sz="1700"/>
              <a:t>: Built responsive UI using HTML/CSS/JavaScript with modal popups and filters.</a:t>
            </a:r>
            <a:endParaRPr sz="1700"/>
          </a:p>
          <a:p>
            <a:pPr indent="-336550" lvl="0" marL="457200" rtl="0" algn="l">
              <a:lnSpc>
                <a:spcPct val="100000"/>
              </a:lnSpc>
              <a:spcBef>
                <a:spcPts val="0"/>
              </a:spcBef>
              <a:spcAft>
                <a:spcPts val="0"/>
              </a:spcAft>
              <a:buSzPts val="1700"/>
              <a:buAutoNum type="arabicPeriod"/>
            </a:pPr>
            <a:r>
              <a:rPr b="1" lang="en" sz="1700"/>
              <a:t>Backend Integration</a:t>
            </a:r>
            <a:r>
              <a:rPr lang="en" sz="1700"/>
              <a:t>: Connected to API endpoints (/api/scams, /api/login) for data fetching and user authentication.</a:t>
            </a:r>
            <a:endParaRPr sz="1700"/>
          </a:p>
          <a:p>
            <a:pPr indent="-336550" lvl="0" marL="457200" rtl="0" algn="l">
              <a:lnSpc>
                <a:spcPct val="100000"/>
              </a:lnSpc>
              <a:spcBef>
                <a:spcPts val="0"/>
              </a:spcBef>
              <a:spcAft>
                <a:spcPts val="0"/>
              </a:spcAft>
              <a:buSzPts val="1700"/>
              <a:buAutoNum type="arabicPeriod"/>
            </a:pPr>
            <a:r>
              <a:rPr b="1" lang="en" sz="1700"/>
              <a:t>Functionality</a:t>
            </a:r>
            <a:r>
              <a:rPr lang="en" sz="1700"/>
              <a:t>:</a:t>
            </a:r>
            <a:endParaRPr sz="1700"/>
          </a:p>
          <a:p>
            <a:pPr indent="-336550" lvl="1" marL="914400" rtl="0" algn="l">
              <a:lnSpc>
                <a:spcPct val="115000"/>
              </a:lnSpc>
              <a:spcBef>
                <a:spcPts val="0"/>
              </a:spcBef>
              <a:spcAft>
                <a:spcPts val="0"/>
              </a:spcAft>
              <a:buSzPts val="1700"/>
              <a:buChar char="○"/>
            </a:pPr>
            <a:r>
              <a:rPr lang="en" sz="1700"/>
              <a:t>User: Fetch scams, filter by category, search with highlighting, view details in modal.</a:t>
            </a:r>
            <a:endParaRPr sz="1700"/>
          </a:p>
          <a:p>
            <a:pPr indent="-336550" lvl="1" marL="914400" rtl="0" algn="l">
              <a:lnSpc>
                <a:spcPct val="115000"/>
              </a:lnSpc>
              <a:spcBef>
                <a:spcPts val="0"/>
              </a:spcBef>
              <a:spcAft>
                <a:spcPts val="0"/>
              </a:spcAft>
              <a:buSzPts val="1700"/>
              <a:buChar char="○"/>
            </a:pPr>
            <a:r>
              <a:rPr lang="en" sz="1700"/>
              <a:t>Admin: Add/edit/delete scams, populate dropdown for editing.</a:t>
            </a:r>
            <a:endParaRPr sz="1700"/>
          </a:p>
          <a:p>
            <a:pPr indent="-336550" lvl="0" marL="457200" rtl="0" algn="l">
              <a:lnSpc>
                <a:spcPct val="115000"/>
              </a:lnSpc>
              <a:spcBef>
                <a:spcPts val="0"/>
              </a:spcBef>
              <a:spcAft>
                <a:spcPts val="0"/>
              </a:spcAft>
              <a:buSzPts val="1700"/>
              <a:buAutoNum type="arabicPeriod"/>
            </a:pPr>
            <a:r>
              <a:rPr b="1" lang="en" sz="1700"/>
              <a:t>Testing</a:t>
            </a:r>
            <a:r>
              <a:rPr lang="en" sz="1700"/>
              <a:t>: Validated login, scam CRUD operations, and responsiveness across devices.</a:t>
            </a:r>
            <a:endParaRPr sz="1700"/>
          </a:p>
          <a:p>
            <a:pPr indent="0" lvl="0" marL="0" marR="0" rtl="0" algn="l">
              <a:lnSpc>
                <a:spcPct val="100000"/>
              </a:lnSpc>
              <a:spcBef>
                <a:spcPts val="0"/>
              </a:spcBef>
              <a:spcAft>
                <a:spcPts val="0"/>
              </a:spcAft>
              <a:buSzPts val="1400"/>
              <a:buNone/>
            </a:pPr>
            <a:r>
              <a:t/>
            </a:r>
            <a:endParaRPr sz="1200">
              <a:solidFill>
                <a:schemeClr val="dk1"/>
              </a:solidFill>
              <a:latin typeface="Lato"/>
              <a:ea typeface="Lato"/>
              <a:cs typeface="Lato"/>
              <a:sym typeface="Lato"/>
            </a:endParaRPr>
          </a:p>
        </p:txBody>
      </p:sp>
      <p:sp>
        <p:nvSpPr>
          <p:cNvPr id="110" name="Google Shape;110;p18"/>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1" name="Google Shape;111;p18"/>
          <p:cNvSpPr/>
          <p:nvPr/>
        </p:nvSpPr>
        <p:spPr>
          <a:xfrm>
            <a:off x="4619520" y="4238640"/>
            <a:ext cx="3809520" cy="371160"/>
          </a:xfrm>
          <a:prstGeom prst="rect">
            <a:avLst/>
          </a:prstGeom>
          <a:noFill/>
          <a:ln>
            <a:noFill/>
          </a:ln>
        </p:spPr>
        <p:txBody>
          <a:bodyPr anchorCtr="0" anchor="t" bIns="185750" lIns="870823075" spcFirstLastPara="1" rIns="870823075" wrap="square" tIns="185750">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112" name="Google Shape;112;p18"/>
          <p:cNvCxnSpPr/>
          <p:nvPr/>
        </p:nvCxnSpPr>
        <p:spPr>
          <a:xfrm>
            <a:off x="8775" y="1000418"/>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idx="4294967295" type="title"/>
          </p:nvPr>
        </p:nvSpPr>
        <p:spPr>
          <a:xfrm>
            <a:off x="127200" y="-68100"/>
            <a:ext cx="7522500" cy="660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Inter Tight"/>
              <a:buNone/>
            </a:pPr>
            <a:r>
              <a:rPr b="1" lang="en" sz="5000">
                <a:solidFill>
                  <a:schemeClr val="dk1"/>
                </a:solidFill>
                <a:latin typeface="Inter Tight"/>
                <a:ea typeface="Inter Tight"/>
                <a:cs typeface="Inter Tight"/>
                <a:sym typeface="Inter Tight"/>
              </a:rPr>
              <a:t>R</a:t>
            </a:r>
            <a:r>
              <a:rPr b="1" i="0" lang="en" sz="5000" u="none" cap="none" strike="noStrike">
                <a:solidFill>
                  <a:schemeClr val="dk1"/>
                </a:solidFill>
                <a:latin typeface="Inter Tight"/>
                <a:ea typeface="Inter Tight"/>
                <a:cs typeface="Inter Tight"/>
                <a:sym typeface="Inter Tight"/>
              </a:rPr>
              <a:t>esult output screens</a:t>
            </a:r>
            <a:endParaRPr b="0" i="0" sz="5000" u="none" cap="none" strike="noStrike">
              <a:solidFill>
                <a:schemeClr val="dk1"/>
              </a:solidFill>
              <a:latin typeface="Arial"/>
              <a:ea typeface="Arial"/>
              <a:cs typeface="Arial"/>
              <a:sym typeface="Arial"/>
            </a:endParaRPr>
          </a:p>
        </p:txBody>
      </p:sp>
      <p:pic>
        <p:nvPicPr>
          <p:cNvPr id="118" name="Google Shape;118;p19" title="Screenshot 2025-03-27 125150.png"/>
          <p:cNvPicPr preferRelativeResize="0"/>
          <p:nvPr/>
        </p:nvPicPr>
        <p:blipFill rotWithShape="1">
          <a:blip r:embed="rId3">
            <a:alphaModFix/>
          </a:blip>
          <a:srcRect b="0" l="0" r="0" t="0"/>
          <a:stretch/>
        </p:blipFill>
        <p:spPr>
          <a:xfrm>
            <a:off x="942525" y="1100800"/>
            <a:ext cx="8002227" cy="3897625"/>
          </a:xfrm>
          <a:prstGeom prst="rect">
            <a:avLst/>
          </a:prstGeom>
          <a:noFill/>
          <a:ln>
            <a:noFill/>
          </a:ln>
        </p:spPr>
      </p:pic>
      <p:sp>
        <p:nvSpPr>
          <p:cNvPr id="119" name="Google Shape;119;p19"/>
          <p:cNvSpPr txBox="1"/>
          <p:nvPr/>
        </p:nvSpPr>
        <p:spPr>
          <a:xfrm>
            <a:off x="45875" y="944000"/>
            <a:ext cx="896700" cy="74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Login</a:t>
            </a:r>
            <a:endParaRPr b="1"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page:</a:t>
            </a:r>
            <a:endParaRPr b="1" i="0" sz="1800" u="none" cap="none" strike="noStrike">
              <a:solidFill>
                <a:srgbClr val="000000"/>
              </a:solidFill>
              <a:latin typeface="Arial"/>
              <a:ea typeface="Arial"/>
              <a:cs typeface="Arial"/>
              <a:sym typeface="Arial"/>
            </a:endParaRPr>
          </a:p>
        </p:txBody>
      </p:sp>
      <p:cxnSp>
        <p:nvCxnSpPr>
          <p:cNvPr id="120" name="Google Shape;120;p19"/>
          <p:cNvCxnSpPr/>
          <p:nvPr/>
        </p:nvCxnSpPr>
        <p:spPr>
          <a:xfrm>
            <a:off x="8775" y="848017"/>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0" title="Screenshot 2025-03-27 125212.png"/>
          <p:cNvPicPr preferRelativeResize="0"/>
          <p:nvPr/>
        </p:nvPicPr>
        <p:blipFill rotWithShape="1">
          <a:blip r:embed="rId3">
            <a:alphaModFix/>
          </a:blip>
          <a:srcRect b="0" l="0" r="0" t="0"/>
          <a:stretch/>
        </p:blipFill>
        <p:spPr>
          <a:xfrm>
            <a:off x="334725" y="588300"/>
            <a:ext cx="8291902" cy="4213051"/>
          </a:xfrm>
          <a:prstGeom prst="rect">
            <a:avLst/>
          </a:prstGeom>
          <a:noFill/>
          <a:ln>
            <a:noFill/>
          </a:ln>
        </p:spPr>
      </p:pic>
      <p:sp>
        <p:nvSpPr>
          <p:cNvPr id="126" name="Google Shape;126;p20"/>
          <p:cNvSpPr txBox="1"/>
          <p:nvPr/>
        </p:nvSpPr>
        <p:spPr>
          <a:xfrm>
            <a:off x="214525" y="0"/>
            <a:ext cx="1488900" cy="73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User page:</a:t>
            </a:r>
            <a:endParaRPr b="1" i="0" sz="18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1" title="localhost_3000_adminhome.html (1).png"/>
          <p:cNvPicPr preferRelativeResize="0"/>
          <p:nvPr/>
        </p:nvPicPr>
        <p:blipFill rotWithShape="1">
          <a:blip r:embed="rId3">
            <a:alphaModFix/>
          </a:blip>
          <a:srcRect b="0" l="0" r="0" t="0"/>
          <a:stretch/>
        </p:blipFill>
        <p:spPr>
          <a:xfrm rot="3">
            <a:off x="2702150" y="2"/>
            <a:ext cx="4059673" cy="5143496"/>
          </a:xfrm>
          <a:prstGeom prst="rect">
            <a:avLst/>
          </a:prstGeom>
          <a:noFill/>
          <a:ln>
            <a:noFill/>
          </a:ln>
        </p:spPr>
      </p:pic>
      <p:sp>
        <p:nvSpPr>
          <p:cNvPr id="132" name="Google Shape;132;p21"/>
          <p:cNvSpPr txBox="1"/>
          <p:nvPr/>
        </p:nvSpPr>
        <p:spPr>
          <a:xfrm>
            <a:off x="251550" y="96150"/>
            <a:ext cx="1590600" cy="51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Admin page:</a:t>
            </a:r>
            <a:endParaRPr b="1" i="0" sz="18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idx="4294967295" type="title"/>
          </p:nvPr>
        </p:nvSpPr>
        <p:spPr>
          <a:xfrm>
            <a:off x="103651" y="270675"/>
            <a:ext cx="8631900" cy="57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Inter Tight"/>
              <a:buNone/>
            </a:pPr>
            <a:r>
              <a:rPr b="1" lang="en" sz="5000">
                <a:solidFill>
                  <a:schemeClr val="dk1"/>
                </a:solidFill>
                <a:latin typeface="Inter Tight"/>
                <a:ea typeface="Inter Tight"/>
                <a:cs typeface="Inter Tight"/>
                <a:sym typeface="Inter Tight"/>
              </a:rPr>
              <a:t>A</a:t>
            </a:r>
            <a:r>
              <a:rPr b="1" i="0" lang="en" sz="5000" u="none" cap="none" strike="noStrike">
                <a:solidFill>
                  <a:schemeClr val="dk1"/>
                </a:solidFill>
                <a:latin typeface="Inter Tight"/>
                <a:ea typeface="Inter Tight"/>
                <a:cs typeface="Inter Tight"/>
                <a:sym typeface="Inter Tight"/>
              </a:rPr>
              <a:t>dvantages </a:t>
            </a:r>
            <a:r>
              <a:rPr b="1" lang="en" sz="5000">
                <a:solidFill>
                  <a:schemeClr val="dk1"/>
                </a:solidFill>
                <a:latin typeface="Inter Tight"/>
                <a:ea typeface="Inter Tight"/>
                <a:cs typeface="Inter Tight"/>
                <a:sym typeface="Inter Tight"/>
              </a:rPr>
              <a:t>&amp;</a:t>
            </a:r>
            <a:r>
              <a:rPr b="1" i="0" lang="en" sz="5000" u="none" cap="none" strike="noStrike">
                <a:solidFill>
                  <a:schemeClr val="dk1"/>
                </a:solidFill>
                <a:latin typeface="Inter Tight"/>
                <a:ea typeface="Inter Tight"/>
                <a:cs typeface="Inter Tight"/>
                <a:sym typeface="Inter Tight"/>
              </a:rPr>
              <a:t> limitations</a:t>
            </a:r>
            <a:endParaRPr b="0" i="0" sz="5000" u="none" cap="none" strike="noStrike">
              <a:solidFill>
                <a:schemeClr val="dk1"/>
              </a:solidFill>
              <a:latin typeface="Arial"/>
              <a:ea typeface="Arial"/>
              <a:cs typeface="Arial"/>
              <a:sym typeface="Arial"/>
            </a:endParaRPr>
          </a:p>
        </p:txBody>
      </p:sp>
      <p:sp>
        <p:nvSpPr>
          <p:cNvPr id="138" name="Google Shape;138;p22"/>
          <p:cNvSpPr txBox="1"/>
          <p:nvPr>
            <p:ph idx="4294967295" type="body"/>
          </p:nvPr>
        </p:nvSpPr>
        <p:spPr>
          <a:xfrm>
            <a:off x="1184575" y="1537025"/>
            <a:ext cx="7714800" cy="33810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rPr b="1" lang="en"/>
              <a:t>Advantages</a:t>
            </a:r>
            <a:r>
              <a:rPr lang="en"/>
              <a:t>:</a:t>
            </a:r>
            <a:endParaRPr/>
          </a:p>
          <a:p>
            <a:pPr indent="-342900" lvl="0" marL="457200" rtl="0" algn="l">
              <a:lnSpc>
                <a:spcPct val="115000"/>
              </a:lnSpc>
              <a:spcBef>
                <a:spcPts val="1200"/>
              </a:spcBef>
              <a:spcAft>
                <a:spcPts val="0"/>
              </a:spcAft>
              <a:buSzPts val="1800"/>
              <a:buChar char="●"/>
            </a:pPr>
            <a:r>
              <a:rPr lang="en"/>
              <a:t>User-friendly interface with search and filter options.</a:t>
            </a:r>
            <a:endParaRPr/>
          </a:p>
          <a:p>
            <a:pPr indent="-342900" lvl="0" marL="457200" rtl="0" algn="l">
              <a:lnSpc>
                <a:spcPct val="115000"/>
              </a:lnSpc>
              <a:spcBef>
                <a:spcPts val="0"/>
              </a:spcBef>
              <a:spcAft>
                <a:spcPts val="0"/>
              </a:spcAft>
              <a:buSzPts val="1800"/>
              <a:buChar char="●"/>
            </a:pPr>
            <a:r>
              <a:rPr lang="en"/>
              <a:t>Secure authentication with password reset functionality.</a:t>
            </a:r>
            <a:endParaRPr/>
          </a:p>
          <a:p>
            <a:pPr indent="-342900" lvl="0" marL="457200" rtl="0" algn="l">
              <a:lnSpc>
                <a:spcPct val="115000"/>
              </a:lnSpc>
              <a:spcBef>
                <a:spcPts val="0"/>
              </a:spcBef>
              <a:spcAft>
                <a:spcPts val="0"/>
              </a:spcAft>
              <a:buSzPts val="1800"/>
              <a:buChar char="●"/>
            </a:pPr>
            <a:r>
              <a:rPr lang="en"/>
              <a:t>Real-time scam updates by admins.</a:t>
            </a:r>
            <a:endParaRPr/>
          </a:p>
          <a:p>
            <a:pPr indent="-342900" lvl="0" marL="457200" rtl="0" algn="l">
              <a:lnSpc>
                <a:spcPct val="115000"/>
              </a:lnSpc>
              <a:spcBef>
                <a:spcPts val="0"/>
              </a:spcBef>
              <a:spcAft>
                <a:spcPts val="0"/>
              </a:spcAft>
              <a:buSzPts val="1800"/>
              <a:buChar char="●"/>
            </a:pPr>
            <a:r>
              <a:rPr lang="en"/>
              <a:t>Responsive design for mobile and desktop use.</a:t>
            </a:r>
            <a:endParaRPr/>
          </a:p>
          <a:p>
            <a:pPr indent="0" lvl="0" marL="0" rtl="0" algn="l">
              <a:lnSpc>
                <a:spcPct val="115000"/>
              </a:lnSpc>
              <a:spcBef>
                <a:spcPts val="1200"/>
              </a:spcBef>
              <a:spcAft>
                <a:spcPts val="0"/>
              </a:spcAft>
              <a:buSzPts val="1400"/>
              <a:buNone/>
            </a:pPr>
            <a:r>
              <a:rPr b="1" lang="en"/>
              <a:t>Limitations</a:t>
            </a:r>
            <a:r>
              <a:rPr lang="en"/>
              <a:t>:</a:t>
            </a:r>
            <a:endParaRPr/>
          </a:p>
          <a:p>
            <a:pPr indent="-342900" lvl="0" marL="457200" rtl="0" algn="l">
              <a:lnSpc>
                <a:spcPct val="115000"/>
              </a:lnSpc>
              <a:spcBef>
                <a:spcPts val="1200"/>
              </a:spcBef>
              <a:spcAft>
                <a:spcPts val="0"/>
              </a:spcAft>
              <a:buSzPts val="1800"/>
              <a:buChar char="●"/>
            </a:pPr>
            <a:r>
              <a:rPr lang="en"/>
              <a:t>Requires internet connectivity for API calls.</a:t>
            </a:r>
            <a:endParaRPr/>
          </a:p>
          <a:p>
            <a:pPr indent="-342900" lvl="0" marL="457200" rtl="0" algn="l">
              <a:lnSpc>
                <a:spcPct val="115000"/>
              </a:lnSpc>
              <a:spcBef>
                <a:spcPts val="0"/>
              </a:spcBef>
              <a:spcAft>
                <a:spcPts val="0"/>
              </a:spcAft>
              <a:buSzPts val="1800"/>
              <a:buChar char="●"/>
            </a:pPr>
            <a:r>
              <a:rPr lang="en"/>
              <a:t>No offline mode or local scam storage.</a:t>
            </a:r>
            <a:endParaRPr/>
          </a:p>
          <a:p>
            <a:pPr indent="0" lvl="0" marL="457200" marR="0" rtl="0" algn="l">
              <a:lnSpc>
                <a:spcPct val="100000"/>
              </a:lnSpc>
              <a:spcBef>
                <a:spcPts val="1200"/>
              </a:spcBef>
              <a:spcAft>
                <a:spcPts val="0"/>
              </a:spcAft>
              <a:buSzPts val="1400"/>
              <a:buNone/>
            </a:pPr>
            <a:r>
              <a:t/>
            </a:r>
            <a:endParaRPr>
              <a:solidFill>
                <a:schemeClr val="dk1"/>
              </a:solidFill>
              <a:latin typeface="Lato"/>
              <a:ea typeface="Lato"/>
              <a:cs typeface="Lato"/>
              <a:sym typeface="Lato"/>
            </a:endParaRPr>
          </a:p>
        </p:txBody>
      </p:sp>
      <p:sp>
        <p:nvSpPr>
          <p:cNvPr id="139" name="Google Shape;139;p22"/>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140" name="Google Shape;140;p22"/>
          <p:cNvCxnSpPr/>
          <p:nvPr/>
        </p:nvCxnSpPr>
        <p:spPr>
          <a:xfrm>
            <a:off x="8775" y="1152818"/>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nvSpPr>
        <p:spPr>
          <a:xfrm>
            <a:off x="248425" y="222975"/>
            <a:ext cx="4491000" cy="67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5000"/>
              <a:buFont typeface="Arial"/>
              <a:buNone/>
            </a:pPr>
            <a:r>
              <a:rPr b="0" i="0" lang="en" sz="5000" u="none" cap="none" strike="noStrike">
                <a:solidFill>
                  <a:srgbClr val="000000"/>
                </a:solidFill>
                <a:latin typeface="Arial"/>
                <a:ea typeface="Arial"/>
                <a:cs typeface="Arial"/>
                <a:sym typeface="Arial"/>
              </a:rPr>
              <a:t>Conclusion</a:t>
            </a:r>
            <a:endParaRPr b="0" i="0" sz="5000" u="none" cap="none" strike="noStrike">
              <a:solidFill>
                <a:srgbClr val="000000"/>
              </a:solidFill>
              <a:latin typeface="Arial"/>
              <a:ea typeface="Arial"/>
              <a:cs typeface="Arial"/>
              <a:sym typeface="Arial"/>
            </a:endParaRPr>
          </a:p>
        </p:txBody>
      </p:sp>
      <p:sp>
        <p:nvSpPr>
          <p:cNvPr id="146" name="Google Shape;146;p23"/>
          <p:cNvSpPr txBox="1"/>
          <p:nvPr/>
        </p:nvSpPr>
        <p:spPr>
          <a:xfrm>
            <a:off x="960025" y="1772150"/>
            <a:ext cx="7677300" cy="27297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The Scam Alert System successfully provides a platform to raise awareness and manage scam data efficiently.</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It bridges the gap between users and administrators with a secure and intuitive interface.</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Future enhancements could include mobile app support, AI-based scam detection, and multilingual options.</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This project contributes to reducing scam-related incidents by empowering users with knowledge.</a:t>
            </a:r>
            <a:endParaRPr b="0" i="0" sz="1800" u="none" cap="none" strike="noStrike">
              <a:solidFill>
                <a:srgbClr val="000000"/>
              </a:solidFill>
              <a:latin typeface="Arial"/>
              <a:ea typeface="Arial"/>
              <a:cs typeface="Arial"/>
              <a:sym typeface="Arial"/>
            </a:endParaRPr>
          </a:p>
        </p:txBody>
      </p:sp>
      <p:cxnSp>
        <p:nvCxnSpPr>
          <p:cNvPr id="147" name="Google Shape;147;p23"/>
          <p:cNvCxnSpPr/>
          <p:nvPr/>
        </p:nvCxnSpPr>
        <p:spPr>
          <a:xfrm>
            <a:off x="8775" y="1152818"/>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nvSpPr>
        <p:spPr>
          <a:xfrm>
            <a:off x="1906875" y="1048650"/>
            <a:ext cx="5058300" cy="199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0"/>
              <a:buFont typeface="Arial"/>
              <a:buNone/>
            </a:pPr>
            <a:r>
              <a:rPr b="1" i="0" lang="en" sz="7000" u="none" cap="none" strike="noStrike">
                <a:solidFill>
                  <a:srgbClr val="000000"/>
                </a:solidFill>
                <a:latin typeface="Arial"/>
                <a:ea typeface="Arial"/>
                <a:cs typeface="Arial"/>
                <a:sym typeface="Arial"/>
              </a:rPr>
              <a:t>Thank you!</a:t>
            </a:r>
            <a:endParaRPr b="1" i="0" sz="7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							</a:t>
            </a:r>
            <a:endParaRPr b="1" i="0" sz="1800" u="none" cap="none" strike="noStrike">
              <a:solidFill>
                <a:srgbClr val="000000"/>
              </a:solidFill>
              <a:latin typeface="Arial"/>
              <a:ea typeface="Arial"/>
              <a:cs typeface="Arial"/>
              <a:sym typeface="Arial"/>
            </a:endParaRPr>
          </a:p>
          <a:p>
            <a:pPr indent="0" lvl="0" marL="320040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Arial"/>
                <a:ea typeface="Arial"/>
                <a:cs typeface="Arial"/>
                <a:sym typeface="Arial"/>
              </a:rPr>
              <a:t>      </a:t>
            </a:r>
            <a:endParaRPr b="1" i="0" sz="2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Arial"/>
              <a:ea typeface="Arial"/>
              <a:cs typeface="Arial"/>
              <a:sym typeface="Arial"/>
            </a:endParaRPr>
          </a:p>
        </p:txBody>
      </p:sp>
      <p:cxnSp>
        <p:nvCxnSpPr>
          <p:cNvPr id="153" name="Google Shape;153;p24"/>
          <p:cNvCxnSpPr/>
          <p:nvPr/>
        </p:nvCxnSpPr>
        <p:spPr>
          <a:xfrm>
            <a:off x="2001910" y="2310775"/>
            <a:ext cx="5268600" cy="141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0"/>
          <p:cNvSpPr txBox="1"/>
          <p:nvPr>
            <p:ph idx="4294967295" type="title"/>
          </p:nvPr>
        </p:nvSpPr>
        <p:spPr>
          <a:xfrm>
            <a:off x="180675" y="226431"/>
            <a:ext cx="7914900" cy="926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611"/>
              <a:buFont typeface="Inter Tight"/>
              <a:buNone/>
            </a:pPr>
            <a:r>
              <a:rPr b="1" lang="en" sz="5010">
                <a:solidFill>
                  <a:schemeClr val="dk1"/>
                </a:solidFill>
              </a:rPr>
              <a:t>A</a:t>
            </a:r>
            <a:r>
              <a:rPr b="1" i="0" lang="en" sz="5010" u="none" cap="none" strike="noStrike">
                <a:solidFill>
                  <a:schemeClr val="dk1"/>
                </a:solidFill>
              </a:rPr>
              <a:t>bstract</a:t>
            </a:r>
            <a:endParaRPr i="0" sz="5010" u="none" cap="none" strike="noStrike">
              <a:solidFill>
                <a:schemeClr val="dk1"/>
              </a:solidFill>
            </a:endParaRPr>
          </a:p>
        </p:txBody>
      </p:sp>
      <p:sp>
        <p:nvSpPr>
          <p:cNvPr id="47" name="Google Shape;47;p10"/>
          <p:cNvSpPr txBox="1"/>
          <p:nvPr>
            <p:ph idx="4294967295" type="body"/>
          </p:nvPr>
        </p:nvSpPr>
        <p:spPr>
          <a:xfrm>
            <a:off x="714590" y="1352995"/>
            <a:ext cx="7714800" cy="24666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1400"/>
              <a:buNone/>
            </a:pPr>
            <a:r>
              <a:rPr lang="en">
                <a:solidFill>
                  <a:schemeClr val="dk1"/>
                </a:solidFill>
              </a:rPr>
              <a:t>The Scam Alert System is a web-based application designed to combat the rising threat of scams by providing users with real-time information and enabling administrators to manage scam data efficiently. It features a user-friendly interface for browsing scam details, categorized filters, and a robust admin panel for adding, editing, and deleting scam entries. Built with HTML, CSS, and JavaScript, the system integrates secure authentication to ensure user trust and data integrity. This project aims to raise awareness and protect individuals from fraudulent activities.</a:t>
            </a:r>
            <a:endParaRPr>
              <a:solidFill>
                <a:schemeClr val="dk1"/>
              </a:solidFill>
            </a:endParaRPr>
          </a:p>
          <a:p>
            <a:pPr indent="0" lvl="0" marL="0" marR="0" rtl="0" algn="l">
              <a:lnSpc>
                <a:spcPct val="100000"/>
              </a:lnSpc>
              <a:spcBef>
                <a:spcPts val="0"/>
              </a:spcBef>
              <a:spcAft>
                <a:spcPts val="0"/>
              </a:spcAft>
              <a:buClr>
                <a:schemeClr val="dk1"/>
              </a:buClr>
              <a:buSzPts val="1200"/>
              <a:buFont typeface="Lato"/>
              <a:buNone/>
            </a:pPr>
            <a:r>
              <a:t/>
            </a:r>
            <a:endParaRPr sz="1200">
              <a:solidFill>
                <a:schemeClr val="dk1"/>
              </a:solidFill>
            </a:endParaRPr>
          </a:p>
        </p:txBody>
      </p:sp>
      <p:sp>
        <p:nvSpPr>
          <p:cNvPr id="48" name="Google Shape;48;p10"/>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9" name="Google Shape;49;p10"/>
          <p:cNvSpPr/>
          <p:nvPr/>
        </p:nvSpPr>
        <p:spPr>
          <a:xfrm>
            <a:off x="4619520" y="4238640"/>
            <a:ext cx="3809520" cy="371160"/>
          </a:xfrm>
          <a:prstGeom prst="rect">
            <a:avLst/>
          </a:prstGeom>
          <a:noFill/>
          <a:ln>
            <a:noFill/>
          </a:ln>
        </p:spPr>
        <p:txBody>
          <a:bodyPr anchorCtr="0" anchor="t" bIns="185750" lIns="870823075" spcFirstLastPara="1" rIns="870823075" wrap="square" tIns="185750">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50" name="Google Shape;50;p10"/>
          <p:cNvCxnSpPr/>
          <p:nvPr/>
        </p:nvCxnSpPr>
        <p:spPr>
          <a:xfrm>
            <a:off x="27625" y="1079193"/>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1"/>
          <p:cNvSpPr txBox="1"/>
          <p:nvPr>
            <p:ph idx="4294967295" type="title"/>
          </p:nvPr>
        </p:nvSpPr>
        <p:spPr>
          <a:xfrm>
            <a:off x="288725" y="304800"/>
            <a:ext cx="6924300" cy="1104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6000"/>
              <a:buFont typeface="Inter Tight"/>
              <a:buNone/>
            </a:pPr>
            <a:r>
              <a:rPr b="1" lang="en" sz="5000">
                <a:solidFill>
                  <a:schemeClr val="dk1"/>
                </a:solidFill>
                <a:latin typeface="Inter Tight"/>
                <a:ea typeface="Inter Tight"/>
                <a:cs typeface="Inter Tight"/>
                <a:sym typeface="Inter Tight"/>
              </a:rPr>
              <a:t>I</a:t>
            </a:r>
            <a:r>
              <a:rPr b="1" i="0" lang="en" sz="5000" u="none" cap="none" strike="noStrike">
                <a:solidFill>
                  <a:schemeClr val="dk1"/>
                </a:solidFill>
                <a:latin typeface="Inter Tight"/>
                <a:ea typeface="Inter Tight"/>
                <a:cs typeface="Inter Tight"/>
                <a:sym typeface="Inter Tight"/>
              </a:rPr>
              <a:t>ntroductio</a:t>
            </a:r>
            <a:r>
              <a:rPr b="1" lang="en" sz="5000">
                <a:solidFill>
                  <a:schemeClr val="dk1"/>
                </a:solidFill>
                <a:latin typeface="Inter Tight"/>
                <a:ea typeface="Inter Tight"/>
                <a:cs typeface="Inter Tight"/>
                <a:sym typeface="Inter Tight"/>
              </a:rPr>
              <a:t>n</a:t>
            </a:r>
            <a:endParaRPr b="1" sz="4100">
              <a:solidFill>
                <a:schemeClr val="dk1"/>
              </a:solidFill>
              <a:latin typeface="Inter Tight"/>
              <a:ea typeface="Inter Tight"/>
              <a:cs typeface="Inter Tight"/>
              <a:sym typeface="Inter Tight"/>
            </a:endParaRPr>
          </a:p>
        </p:txBody>
      </p:sp>
      <p:sp>
        <p:nvSpPr>
          <p:cNvPr id="56" name="Google Shape;56;p11"/>
          <p:cNvSpPr txBox="1"/>
          <p:nvPr/>
        </p:nvSpPr>
        <p:spPr>
          <a:xfrm>
            <a:off x="626875" y="1611800"/>
            <a:ext cx="7394400" cy="34146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Scams, such as online fraud, phone scams, and dating scams and many scams have become increasingly prevalent, causing financial and emotional harm.</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The Scam Alert System is developed to educate and empower users by providing a centralized platform to access scam-related information.</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It offers two interfaces: a user view for browsing scams and an admin panel for managing content.</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Key features include search functionality, category filters, and secure login/logout mechanisms.</a:t>
            </a:r>
            <a:endParaRPr b="0" i="0" sz="1800" u="none" cap="none" strike="noStrike">
              <a:solidFill>
                <a:srgbClr val="000000"/>
              </a:solidFill>
              <a:latin typeface="Arial"/>
              <a:ea typeface="Arial"/>
              <a:cs typeface="Arial"/>
              <a:sym typeface="Arial"/>
            </a:endParaRPr>
          </a:p>
        </p:txBody>
      </p:sp>
      <p:cxnSp>
        <p:nvCxnSpPr>
          <p:cNvPr id="57" name="Google Shape;57;p11"/>
          <p:cNvCxnSpPr/>
          <p:nvPr/>
        </p:nvCxnSpPr>
        <p:spPr>
          <a:xfrm>
            <a:off x="8775" y="1305218"/>
            <a:ext cx="7347900" cy="3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2"/>
          <p:cNvSpPr txBox="1"/>
          <p:nvPr>
            <p:ph idx="4294967295" type="title"/>
          </p:nvPr>
        </p:nvSpPr>
        <p:spPr>
          <a:xfrm>
            <a:off x="205300" y="195533"/>
            <a:ext cx="7914900" cy="1035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Inter Tight"/>
              <a:buNone/>
            </a:pPr>
            <a:r>
              <a:rPr b="1" i="0" lang="en" sz="5000" u="none" cap="none" strike="noStrike">
                <a:solidFill>
                  <a:schemeClr val="dk1"/>
                </a:solidFill>
                <a:latin typeface="Inter Tight"/>
                <a:ea typeface="Inter Tight"/>
                <a:cs typeface="Inter Tight"/>
                <a:sym typeface="Inter Tight"/>
              </a:rPr>
              <a:t>problem statement</a:t>
            </a:r>
            <a:endParaRPr b="0" i="0" sz="5000" u="none" cap="none" strike="noStrike">
              <a:solidFill>
                <a:schemeClr val="dk1"/>
              </a:solidFill>
              <a:latin typeface="Arial"/>
              <a:ea typeface="Arial"/>
              <a:cs typeface="Arial"/>
              <a:sym typeface="Arial"/>
            </a:endParaRPr>
          </a:p>
        </p:txBody>
      </p:sp>
      <p:sp>
        <p:nvSpPr>
          <p:cNvPr id="63" name="Google Shape;63;p12"/>
          <p:cNvSpPr txBox="1"/>
          <p:nvPr>
            <p:ph idx="4294967295" type="body"/>
          </p:nvPr>
        </p:nvSpPr>
        <p:spPr>
          <a:xfrm>
            <a:off x="1095200" y="1510952"/>
            <a:ext cx="7714800" cy="3441300"/>
          </a:xfrm>
          <a:prstGeom prst="rect">
            <a:avLst/>
          </a:prstGeom>
          <a:noFill/>
          <a:ln>
            <a:noFill/>
          </a:ln>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chemeClr val="dk1"/>
              </a:buClr>
              <a:buSzPts val="1800"/>
              <a:buFont typeface="Lato"/>
              <a:buChar char="●"/>
            </a:pPr>
            <a:r>
              <a:rPr lang="en">
                <a:solidFill>
                  <a:schemeClr val="dk1"/>
                </a:solidFill>
                <a:latin typeface="Lato"/>
                <a:ea typeface="Lato"/>
                <a:cs typeface="Lato"/>
                <a:sym typeface="Lato"/>
              </a:rPr>
              <a:t>Lack of accessible, centralized platforms to track and report scams.</a:t>
            </a:r>
            <a:endParaRPr>
              <a:solidFill>
                <a:schemeClr val="dk1"/>
              </a:solidFill>
              <a:latin typeface="Lato"/>
              <a:ea typeface="Lato"/>
              <a:cs typeface="Lato"/>
              <a:sym typeface="Lato"/>
            </a:endParaRPr>
          </a:p>
          <a:p>
            <a:pPr indent="0" lvl="0" marL="0" rtl="0" algn="l">
              <a:lnSpc>
                <a:spcPct val="100000"/>
              </a:lnSpc>
              <a:spcBef>
                <a:spcPts val="0"/>
              </a:spcBef>
              <a:spcAft>
                <a:spcPts val="0"/>
              </a:spcAft>
              <a:buSzPts val="1400"/>
              <a:buNone/>
            </a:pPr>
            <a:r>
              <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Char char="●"/>
            </a:pPr>
            <a:r>
              <a:rPr lang="en">
                <a:solidFill>
                  <a:schemeClr val="dk1"/>
                </a:solidFill>
                <a:latin typeface="Lato"/>
                <a:ea typeface="Lato"/>
                <a:cs typeface="Lato"/>
                <a:sym typeface="Lato"/>
              </a:rPr>
              <a:t>Users often fall victim to scams due to insufficient awareness and delayed updates.</a:t>
            </a:r>
            <a:endParaRPr>
              <a:solidFill>
                <a:schemeClr val="dk1"/>
              </a:solidFill>
              <a:latin typeface="Lato"/>
              <a:ea typeface="Lato"/>
              <a:cs typeface="Lato"/>
              <a:sym typeface="Lato"/>
            </a:endParaRPr>
          </a:p>
          <a:p>
            <a:pPr indent="0" lvl="0" marL="457200" rtl="0" algn="l">
              <a:lnSpc>
                <a:spcPct val="100000"/>
              </a:lnSpc>
              <a:spcBef>
                <a:spcPts val="0"/>
              </a:spcBef>
              <a:spcAft>
                <a:spcPts val="0"/>
              </a:spcAft>
              <a:buSzPts val="1400"/>
              <a:buNone/>
            </a:pPr>
            <a:r>
              <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Char char="●"/>
            </a:pPr>
            <a:r>
              <a:rPr lang="en">
                <a:solidFill>
                  <a:schemeClr val="dk1"/>
                </a:solidFill>
                <a:latin typeface="Lato"/>
                <a:ea typeface="Lato"/>
                <a:cs typeface="Lato"/>
                <a:sym typeface="Lato"/>
              </a:rPr>
              <a:t>Manual scam reporting and management processes are inefficient and prone to errors.</a:t>
            </a:r>
            <a:endParaRPr>
              <a:solidFill>
                <a:schemeClr val="dk1"/>
              </a:solidFill>
              <a:latin typeface="Lato"/>
              <a:ea typeface="Lato"/>
              <a:cs typeface="Lato"/>
              <a:sym typeface="Lato"/>
            </a:endParaRPr>
          </a:p>
          <a:p>
            <a:pPr indent="0" lvl="0" marL="457200" rtl="0" algn="l">
              <a:lnSpc>
                <a:spcPct val="100000"/>
              </a:lnSpc>
              <a:spcBef>
                <a:spcPts val="0"/>
              </a:spcBef>
              <a:spcAft>
                <a:spcPts val="0"/>
              </a:spcAft>
              <a:buSzPts val="1400"/>
              <a:buNone/>
            </a:pPr>
            <a:r>
              <a:t/>
            </a:r>
            <a:endParaRPr>
              <a:solidFill>
                <a:schemeClr val="dk1"/>
              </a:solidFill>
              <a:latin typeface="Lato"/>
              <a:ea typeface="Lato"/>
              <a:cs typeface="Lato"/>
              <a:sym typeface="Lato"/>
            </a:endParaRPr>
          </a:p>
          <a:p>
            <a:pPr indent="-342900" lvl="0" marL="457200" rtl="0" algn="l">
              <a:lnSpc>
                <a:spcPct val="100000"/>
              </a:lnSpc>
              <a:spcBef>
                <a:spcPts val="0"/>
              </a:spcBef>
              <a:spcAft>
                <a:spcPts val="0"/>
              </a:spcAft>
              <a:buClr>
                <a:schemeClr val="dk1"/>
              </a:buClr>
              <a:buSzPts val="1800"/>
              <a:buFont typeface="Lato"/>
              <a:buChar char="●"/>
            </a:pPr>
            <a:r>
              <a:rPr lang="en">
                <a:solidFill>
                  <a:schemeClr val="dk1"/>
                </a:solidFill>
                <a:latin typeface="Lato"/>
                <a:ea typeface="Lato"/>
                <a:cs typeface="Lato"/>
                <a:sym typeface="Lato"/>
              </a:rPr>
              <a:t>Need for a secure, user-friendly system to authenticate users and allow admins to update scam data in real time.</a:t>
            </a:r>
            <a:endParaRPr>
              <a:solidFill>
                <a:schemeClr val="dk1"/>
              </a:solidFill>
              <a:latin typeface="Lato"/>
              <a:ea typeface="Lato"/>
              <a:cs typeface="Lato"/>
              <a:sym typeface="Lato"/>
            </a:endParaRPr>
          </a:p>
        </p:txBody>
      </p:sp>
      <p:sp>
        <p:nvSpPr>
          <p:cNvPr id="64" name="Google Shape;64;p12"/>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65" name="Google Shape;65;p12"/>
          <p:cNvCxnSpPr/>
          <p:nvPr/>
        </p:nvCxnSpPr>
        <p:spPr>
          <a:xfrm flipH="1" rot="10800000">
            <a:off x="0" y="1104100"/>
            <a:ext cx="6565800" cy="93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3"/>
          <p:cNvSpPr txBox="1"/>
          <p:nvPr>
            <p:ph idx="4294967295" type="title"/>
          </p:nvPr>
        </p:nvSpPr>
        <p:spPr>
          <a:xfrm>
            <a:off x="368150" y="208677"/>
            <a:ext cx="7914900" cy="70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611"/>
              <a:buFont typeface="Inter Tight"/>
              <a:buNone/>
            </a:pPr>
            <a:r>
              <a:rPr b="1" lang="en" sz="5000">
                <a:solidFill>
                  <a:schemeClr val="dk1"/>
                </a:solidFill>
              </a:rPr>
              <a:t>S</a:t>
            </a:r>
            <a:r>
              <a:rPr b="1" i="0" lang="en" sz="5000" u="none" cap="none" strike="noStrike">
                <a:solidFill>
                  <a:schemeClr val="dk1"/>
                </a:solidFill>
              </a:rPr>
              <a:t>ystem </a:t>
            </a:r>
            <a:r>
              <a:rPr b="1" lang="en" sz="5000">
                <a:solidFill>
                  <a:schemeClr val="dk1"/>
                </a:solidFill>
              </a:rPr>
              <a:t>r</a:t>
            </a:r>
            <a:r>
              <a:rPr b="1" i="0" lang="en" sz="5000" u="none" cap="none" strike="noStrike">
                <a:solidFill>
                  <a:schemeClr val="dk1"/>
                </a:solidFill>
              </a:rPr>
              <a:t>equirments </a:t>
            </a:r>
            <a:endParaRPr i="0" sz="5000" u="none" cap="none" strike="noStrike">
              <a:solidFill>
                <a:schemeClr val="dk1"/>
              </a:solidFill>
            </a:endParaRPr>
          </a:p>
        </p:txBody>
      </p:sp>
      <p:sp>
        <p:nvSpPr>
          <p:cNvPr id="71" name="Google Shape;71;p13"/>
          <p:cNvSpPr txBox="1"/>
          <p:nvPr>
            <p:ph idx="4294967295" type="body"/>
          </p:nvPr>
        </p:nvSpPr>
        <p:spPr>
          <a:xfrm>
            <a:off x="975475" y="1090554"/>
            <a:ext cx="7714800" cy="4205700"/>
          </a:xfrm>
          <a:prstGeom prst="rect">
            <a:avLst/>
          </a:prstGeom>
          <a:noFill/>
          <a:ln>
            <a:noFill/>
          </a:ln>
        </p:spPr>
        <p:txBody>
          <a:bodyPr anchorCtr="0" anchor="t" bIns="91425" lIns="91425" spcFirstLastPara="1" rIns="91425" wrap="square" tIns="91425">
            <a:noAutofit/>
          </a:bodyPr>
          <a:lstStyle/>
          <a:p>
            <a:pPr indent="-228600" lvl="0" marL="457200" rtl="0" algn="l">
              <a:lnSpc>
                <a:spcPct val="80000"/>
              </a:lnSpc>
              <a:spcBef>
                <a:spcPts val="0"/>
              </a:spcBef>
              <a:spcAft>
                <a:spcPts val="0"/>
              </a:spcAft>
              <a:buSzPts val="852"/>
              <a:buNone/>
            </a:pPr>
            <a:r>
              <a:rPr b="1" lang="en"/>
              <a:t>Hardware</a:t>
            </a:r>
            <a:r>
              <a:rPr lang="en"/>
              <a:t>:</a:t>
            </a:r>
            <a:endParaRPr/>
          </a:p>
          <a:p>
            <a:pPr indent="-342900" lvl="0" marL="457200" rtl="0" algn="l">
              <a:lnSpc>
                <a:spcPct val="95000"/>
              </a:lnSpc>
              <a:spcBef>
                <a:spcPts val="1200"/>
              </a:spcBef>
              <a:spcAft>
                <a:spcPts val="0"/>
              </a:spcAft>
              <a:buSzPts val="1800"/>
              <a:buChar char="●"/>
            </a:pPr>
            <a:r>
              <a:rPr lang="en"/>
              <a:t>Processor: Minimum 1 GHz or higher</a:t>
            </a:r>
            <a:endParaRPr/>
          </a:p>
          <a:p>
            <a:pPr indent="-342900" lvl="0" marL="457200" rtl="0" algn="l">
              <a:lnSpc>
                <a:spcPct val="95000"/>
              </a:lnSpc>
              <a:spcBef>
                <a:spcPts val="0"/>
              </a:spcBef>
              <a:spcAft>
                <a:spcPts val="0"/>
              </a:spcAft>
              <a:buSzPts val="1800"/>
              <a:buChar char="●"/>
            </a:pPr>
            <a:r>
              <a:rPr lang="en"/>
              <a:t>RAM: 4 GB or more</a:t>
            </a:r>
            <a:endParaRPr/>
          </a:p>
          <a:p>
            <a:pPr indent="-342900" lvl="0" marL="457200" rtl="0" algn="l">
              <a:lnSpc>
                <a:spcPct val="95000"/>
              </a:lnSpc>
              <a:spcBef>
                <a:spcPts val="0"/>
              </a:spcBef>
              <a:spcAft>
                <a:spcPts val="0"/>
              </a:spcAft>
              <a:buSzPts val="1800"/>
              <a:buChar char="●"/>
            </a:pPr>
            <a:r>
              <a:rPr lang="en"/>
              <a:t>Storage: 500 MB free space</a:t>
            </a:r>
            <a:endParaRPr/>
          </a:p>
          <a:p>
            <a:pPr indent="-342900" lvl="0" marL="457200" rtl="0" algn="l">
              <a:lnSpc>
                <a:spcPct val="95000"/>
              </a:lnSpc>
              <a:spcBef>
                <a:spcPts val="0"/>
              </a:spcBef>
              <a:spcAft>
                <a:spcPts val="0"/>
              </a:spcAft>
              <a:buSzPts val="1800"/>
              <a:buChar char="●"/>
            </a:pPr>
            <a:r>
              <a:rPr lang="en"/>
              <a:t>Internet connection for API calls</a:t>
            </a:r>
            <a:endParaRPr/>
          </a:p>
          <a:p>
            <a:pPr indent="0" lvl="0" marL="0" rtl="0" algn="l">
              <a:lnSpc>
                <a:spcPct val="95000"/>
              </a:lnSpc>
              <a:spcBef>
                <a:spcPts val="1200"/>
              </a:spcBef>
              <a:spcAft>
                <a:spcPts val="0"/>
              </a:spcAft>
              <a:buSzPts val="852"/>
              <a:buNone/>
            </a:pPr>
            <a:r>
              <a:rPr b="1" lang="en"/>
              <a:t>Software</a:t>
            </a:r>
            <a:r>
              <a:rPr lang="en"/>
              <a:t>:</a:t>
            </a:r>
            <a:endParaRPr/>
          </a:p>
          <a:p>
            <a:pPr indent="-342900" lvl="0" marL="457200" rtl="0" algn="l">
              <a:lnSpc>
                <a:spcPct val="95000"/>
              </a:lnSpc>
              <a:spcBef>
                <a:spcPts val="1200"/>
              </a:spcBef>
              <a:spcAft>
                <a:spcPts val="0"/>
              </a:spcAft>
              <a:buSzPts val="1800"/>
              <a:buChar char="●"/>
            </a:pPr>
            <a:r>
              <a:rPr lang="en"/>
              <a:t>Operating System: Windows/Linux/Mac</a:t>
            </a:r>
            <a:endParaRPr/>
          </a:p>
          <a:p>
            <a:pPr indent="-342900" lvl="0" marL="457200" rtl="0" algn="l">
              <a:lnSpc>
                <a:spcPct val="95000"/>
              </a:lnSpc>
              <a:spcBef>
                <a:spcPts val="0"/>
              </a:spcBef>
              <a:spcAft>
                <a:spcPts val="0"/>
              </a:spcAft>
              <a:buSzPts val="1800"/>
              <a:buChar char="●"/>
            </a:pPr>
            <a:r>
              <a:rPr lang="en"/>
              <a:t>Web Browser: Chrome, Firefox, Edge (latest versions)</a:t>
            </a:r>
            <a:endParaRPr/>
          </a:p>
          <a:p>
            <a:pPr indent="-342900" lvl="0" marL="457200" rtl="0" algn="l">
              <a:lnSpc>
                <a:spcPct val="95000"/>
              </a:lnSpc>
              <a:spcBef>
                <a:spcPts val="0"/>
              </a:spcBef>
              <a:spcAft>
                <a:spcPts val="0"/>
              </a:spcAft>
              <a:buSzPts val="1800"/>
              <a:buChar char="●"/>
            </a:pPr>
            <a:r>
              <a:rPr lang="en"/>
              <a:t>Development Tools: Visual Studio Code or any text editor</a:t>
            </a:r>
            <a:endParaRPr/>
          </a:p>
          <a:p>
            <a:pPr indent="-342900" lvl="0" marL="457200" rtl="0" algn="l">
              <a:lnSpc>
                <a:spcPct val="95000"/>
              </a:lnSpc>
              <a:spcBef>
                <a:spcPts val="0"/>
              </a:spcBef>
              <a:spcAft>
                <a:spcPts val="0"/>
              </a:spcAft>
              <a:buSzPts val="1800"/>
              <a:buChar char="●"/>
            </a:pPr>
            <a:r>
              <a:rPr lang="en"/>
              <a:t>Backend (assumed): Node.js, Express (for API endpoints like /api/scams)</a:t>
            </a:r>
            <a:endParaRPr/>
          </a:p>
          <a:p>
            <a:pPr indent="-342900" lvl="0" marL="457200" rtl="0" algn="l">
              <a:lnSpc>
                <a:spcPct val="95000"/>
              </a:lnSpc>
              <a:spcBef>
                <a:spcPts val="0"/>
              </a:spcBef>
              <a:spcAft>
                <a:spcPts val="0"/>
              </a:spcAft>
              <a:buSzPts val="1800"/>
              <a:buChar char="●"/>
            </a:pPr>
            <a:r>
              <a:rPr lang="en"/>
              <a:t>Database (assumed): MongoDB or any RESTful database for storing scam data</a:t>
            </a:r>
            <a:endParaRPr/>
          </a:p>
          <a:p>
            <a:pPr indent="0" lvl="0" marL="0" marR="0" rtl="0" algn="l">
              <a:lnSpc>
                <a:spcPct val="80000"/>
              </a:lnSpc>
              <a:spcBef>
                <a:spcPts val="1200"/>
              </a:spcBef>
              <a:spcAft>
                <a:spcPts val="0"/>
              </a:spcAft>
              <a:buSzPts val="852"/>
              <a:buNone/>
            </a:pPr>
            <a:r>
              <a:t/>
            </a:r>
            <a:endParaRPr sz="1600">
              <a:solidFill>
                <a:schemeClr val="dk1"/>
              </a:solidFill>
              <a:latin typeface="Lato"/>
              <a:ea typeface="Lato"/>
              <a:cs typeface="Lato"/>
              <a:sym typeface="Lato"/>
            </a:endParaRPr>
          </a:p>
        </p:txBody>
      </p:sp>
      <p:sp>
        <p:nvSpPr>
          <p:cNvPr id="72" name="Google Shape;72;p13"/>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 name="Google Shape;73;p13"/>
          <p:cNvSpPr/>
          <p:nvPr/>
        </p:nvSpPr>
        <p:spPr>
          <a:xfrm>
            <a:off x="4619520" y="4238640"/>
            <a:ext cx="3809520" cy="371160"/>
          </a:xfrm>
          <a:prstGeom prst="rect">
            <a:avLst/>
          </a:prstGeom>
          <a:noFill/>
          <a:ln>
            <a:noFill/>
          </a:ln>
        </p:spPr>
        <p:txBody>
          <a:bodyPr anchorCtr="0" anchor="t" bIns="185750" lIns="870823075" spcFirstLastPara="1" rIns="870823075" wrap="square" tIns="185750">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74" name="Google Shape;74;p13"/>
          <p:cNvCxnSpPr/>
          <p:nvPr/>
        </p:nvCxnSpPr>
        <p:spPr>
          <a:xfrm>
            <a:off x="11100" y="1154825"/>
            <a:ext cx="7675500" cy="4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238275" y="190575"/>
            <a:ext cx="5279700" cy="621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00"/>
              <a:buFont typeface="Inter Tight"/>
              <a:buNone/>
            </a:pPr>
            <a:r>
              <a:rPr b="1" lang="en" sz="5000">
                <a:solidFill>
                  <a:schemeClr val="dk1"/>
                </a:solidFill>
                <a:latin typeface="Inter Tight"/>
                <a:ea typeface="Inter Tight"/>
                <a:cs typeface="Inter Tight"/>
                <a:sym typeface="Inter Tight"/>
              </a:rPr>
              <a:t>E</a:t>
            </a:r>
            <a:r>
              <a:rPr b="1" i="0" lang="en" sz="5000" u="none" cap="none" strike="noStrike">
                <a:solidFill>
                  <a:schemeClr val="dk1"/>
                </a:solidFill>
                <a:latin typeface="Inter Tight"/>
                <a:ea typeface="Inter Tight"/>
                <a:cs typeface="Inter Tight"/>
                <a:sym typeface="Inter Tight"/>
              </a:rPr>
              <a:t>xisting System</a:t>
            </a:r>
            <a:endParaRPr b="0" i="0" sz="5000" u="none" cap="none" strike="noStrike">
              <a:solidFill>
                <a:schemeClr val="dk1"/>
              </a:solidFill>
              <a:latin typeface="Arial"/>
              <a:ea typeface="Arial"/>
              <a:cs typeface="Arial"/>
              <a:sym typeface="Arial"/>
            </a:endParaRPr>
          </a:p>
        </p:txBody>
      </p:sp>
      <p:sp>
        <p:nvSpPr>
          <p:cNvPr id="80" name="Google Shape;80;p14"/>
          <p:cNvSpPr txBox="1"/>
          <p:nvPr>
            <p:ph idx="4294967295" type="subTitle"/>
          </p:nvPr>
        </p:nvSpPr>
        <p:spPr>
          <a:xfrm>
            <a:off x="506890" y="1400370"/>
            <a:ext cx="4219200" cy="25998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80000"/>
              </a:lnSpc>
              <a:spcBef>
                <a:spcPts val="0"/>
              </a:spcBef>
              <a:spcAft>
                <a:spcPts val="0"/>
              </a:spcAft>
              <a:buClr>
                <a:schemeClr val="dk1"/>
              </a:buClr>
              <a:buSzPts val="1800"/>
              <a:buFont typeface="Lato"/>
              <a:buChar char="●"/>
            </a:pPr>
            <a:r>
              <a:rPr b="0" i="0" lang="en" sz="1800" u="none" cap="none" strike="noStrike">
                <a:solidFill>
                  <a:schemeClr val="dk1"/>
                </a:solidFill>
                <a:latin typeface="Lato"/>
                <a:ea typeface="Lato"/>
                <a:cs typeface="Lato"/>
                <a:sym typeface="Lato"/>
              </a:rPr>
              <a:t>Current systems include scattered websites, forums, or government portals with limited interactivity.</a:t>
            </a:r>
            <a:endParaRPr b="0" i="0" sz="1800" u="none" cap="none" strike="noStrike">
              <a:solidFill>
                <a:schemeClr val="dk1"/>
              </a:solidFill>
              <a:latin typeface="Lato"/>
              <a:ea typeface="Lato"/>
              <a:cs typeface="Lato"/>
              <a:sym typeface="Lato"/>
            </a:endParaRPr>
          </a:p>
          <a:p>
            <a:pPr indent="0" lvl="0" marL="457200" marR="0" rtl="0" algn="l">
              <a:lnSpc>
                <a:spcPct val="80000"/>
              </a:lnSpc>
              <a:spcBef>
                <a:spcPts val="0"/>
              </a:spcBef>
              <a:spcAft>
                <a:spcPts val="0"/>
              </a:spcAft>
              <a:buClr>
                <a:srgbClr val="000000"/>
              </a:buClr>
              <a:buSzPts val="770"/>
              <a:buFont typeface="Arial"/>
              <a:buNone/>
            </a:pPr>
            <a:r>
              <a:t/>
            </a:r>
            <a:endParaRPr b="0" i="0" sz="1800" u="none" cap="none" strike="noStrike">
              <a:solidFill>
                <a:schemeClr val="dk1"/>
              </a:solidFill>
              <a:latin typeface="Lato"/>
              <a:ea typeface="Lato"/>
              <a:cs typeface="Lato"/>
              <a:sym typeface="Lato"/>
            </a:endParaRPr>
          </a:p>
          <a:p>
            <a:pPr indent="-342900" lvl="0" marL="457200" marR="0" rtl="0" algn="l">
              <a:lnSpc>
                <a:spcPct val="80000"/>
              </a:lnSpc>
              <a:spcBef>
                <a:spcPts val="0"/>
              </a:spcBef>
              <a:spcAft>
                <a:spcPts val="0"/>
              </a:spcAft>
              <a:buClr>
                <a:schemeClr val="dk1"/>
              </a:buClr>
              <a:buSzPts val="1800"/>
              <a:buFont typeface="Lato"/>
              <a:buChar char="●"/>
            </a:pPr>
            <a:r>
              <a:rPr b="0" i="0" lang="en" sz="1800" u="none" cap="none" strike="noStrike">
                <a:solidFill>
                  <a:schemeClr val="dk1"/>
                </a:solidFill>
                <a:latin typeface="Lato"/>
                <a:ea typeface="Lato"/>
                <a:cs typeface="Lato"/>
                <a:sym typeface="Lato"/>
              </a:rPr>
              <a:t>Lack of real-time updates and user-friendly interfaces.</a:t>
            </a:r>
            <a:endParaRPr b="0" i="0" sz="1800" u="none" cap="none" strike="noStrike">
              <a:solidFill>
                <a:schemeClr val="dk1"/>
              </a:solidFill>
              <a:latin typeface="Lato"/>
              <a:ea typeface="Lato"/>
              <a:cs typeface="Lato"/>
              <a:sym typeface="Lato"/>
            </a:endParaRPr>
          </a:p>
          <a:p>
            <a:pPr indent="0" lvl="0" marL="457200" marR="0" rtl="0" algn="l">
              <a:lnSpc>
                <a:spcPct val="80000"/>
              </a:lnSpc>
              <a:spcBef>
                <a:spcPts val="0"/>
              </a:spcBef>
              <a:spcAft>
                <a:spcPts val="0"/>
              </a:spcAft>
              <a:buClr>
                <a:srgbClr val="000000"/>
              </a:buClr>
              <a:buSzPts val="770"/>
              <a:buFont typeface="Arial"/>
              <a:buNone/>
            </a:pPr>
            <a:r>
              <a:t/>
            </a:r>
            <a:endParaRPr b="0" i="0" sz="1800" u="none" cap="none" strike="noStrike">
              <a:solidFill>
                <a:schemeClr val="dk1"/>
              </a:solidFill>
              <a:latin typeface="Lato"/>
              <a:ea typeface="Lato"/>
              <a:cs typeface="Lato"/>
              <a:sym typeface="Lato"/>
            </a:endParaRPr>
          </a:p>
          <a:p>
            <a:pPr indent="-342900" lvl="0" marL="457200" marR="0" rtl="0" algn="l">
              <a:lnSpc>
                <a:spcPct val="80000"/>
              </a:lnSpc>
              <a:spcBef>
                <a:spcPts val="0"/>
              </a:spcBef>
              <a:spcAft>
                <a:spcPts val="0"/>
              </a:spcAft>
              <a:buClr>
                <a:schemeClr val="dk1"/>
              </a:buClr>
              <a:buSzPts val="1800"/>
              <a:buFont typeface="Lato"/>
              <a:buChar char="●"/>
            </a:pPr>
            <a:r>
              <a:rPr b="0" i="0" lang="en" sz="1800" u="none" cap="none" strike="noStrike">
                <a:solidFill>
                  <a:schemeClr val="dk1"/>
                </a:solidFill>
                <a:latin typeface="Lato"/>
                <a:ea typeface="Lato"/>
                <a:cs typeface="Lato"/>
                <a:sym typeface="Lato"/>
              </a:rPr>
              <a:t>No dedicated admin control for managing scam data dynamically.</a:t>
            </a:r>
            <a:endParaRPr b="0" i="0" sz="1800" u="none" cap="none" strike="noStrike">
              <a:solidFill>
                <a:schemeClr val="dk1"/>
              </a:solidFill>
              <a:latin typeface="Lato"/>
              <a:ea typeface="Lato"/>
              <a:cs typeface="Lato"/>
              <a:sym typeface="Lato"/>
            </a:endParaRPr>
          </a:p>
          <a:p>
            <a:pPr indent="0" lvl="0" marL="457200" marR="0" rtl="0" algn="l">
              <a:lnSpc>
                <a:spcPct val="80000"/>
              </a:lnSpc>
              <a:spcBef>
                <a:spcPts val="0"/>
              </a:spcBef>
              <a:spcAft>
                <a:spcPts val="0"/>
              </a:spcAft>
              <a:buClr>
                <a:srgbClr val="000000"/>
              </a:buClr>
              <a:buSzPts val="770"/>
              <a:buFont typeface="Arial"/>
              <a:buNone/>
            </a:pPr>
            <a:r>
              <a:t/>
            </a:r>
            <a:endParaRPr b="0" i="0" sz="1800" u="none" cap="none" strike="noStrike">
              <a:solidFill>
                <a:schemeClr val="dk1"/>
              </a:solidFill>
              <a:latin typeface="Lato"/>
              <a:ea typeface="Lato"/>
              <a:cs typeface="Lato"/>
              <a:sym typeface="Lato"/>
            </a:endParaRPr>
          </a:p>
          <a:p>
            <a:pPr indent="-342900" lvl="0" marL="457200" marR="0" rtl="0" algn="l">
              <a:lnSpc>
                <a:spcPct val="80000"/>
              </a:lnSpc>
              <a:spcBef>
                <a:spcPts val="0"/>
              </a:spcBef>
              <a:spcAft>
                <a:spcPts val="0"/>
              </a:spcAft>
              <a:buClr>
                <a:schemeClr val="dk1"/>
              </a:buClr>
              <a:buSzPts val="1800"/>
              <a:buFont typeface="Lato"/>
              <a:buChar char="●"/>
            </a:pPr>
            <a:r>
              <a:rPr b="0" i="0" lang="en" sz="1800" u="none" cap="none" strike="noStrike">
                <a:solidFill>
                  <a:schemeClr val="dk1"/>
                </a:solidFill>
                <a:latin typeface="Lato"/>
                <a:ea typeface="Lato"/>
                <a:cs typeface="Lato"/>
                <a:sym typeface="Lato"/>
              </a:rPr>
              <a:t>Authentication is often weak or absent, risking user data security.</a:t>
            </a:r>
            <a:endParaRPr b="0" i="0" sz="1800" u="none" cap="none" strike="noStrike">
              <a:solidFill>
                <a:schemeClr val="dk1"/>
              </a:solidFill>
              <a:latin typeface="Lato"/>
              <a:ea typeface="Lato"/>
              <a:cs typeface="Lato"/>
              <a:sym typeface="Lato"/>
            </a:endParaRPr>
          </a:p>
          <a:p>
            <a:pPr indent="0" lvl="0" marL="457200" marR="0" rtl="0" algn="l">
              <a:lnSpc>
                <a:spcPct val="80000"/>
              </a:lnSpc>
              <a:spcBef>
                <a:spcPts val="0"/>
              </a:spcBef>
              <a:spcAft>
                <a:spcPts val="0"/>
              </a:spcAft>
              <a:buClr>
                <a:srgbClr val="000000"/>
              </a:buClr>
              <a:buSzPts val="770"/>
              <a:buFont typeface="Arial"/>
              <a:buNone/>
            </a:pPr>
            <a:r>
              <a:t/>
            </a:r>
            <a:endParaRPr b="0" i="0" sz="1800" u="none" cap="none" strike="noStrike">
              <a:solidFill>
                <a:schemeClr val="dk1"/>
              </a:solidFill>
              <a:latin typeface="Lato"/>
              <a:ea typeface="Lato"/>
              <a:cs typeface="Lato"/>
              <a:sym typeface="Lato"/>
            </a:endParaRPr>
          </a:p>
          <a:p>
            <a:pPr indent="-342900" lvl="0" marL="457200" marR="0" rtl="0" algn="l">
              <a:lnSpc>
                <a:spcPct val="80000"/>
              </a:lnSpc>
              <a:spcBef>
                <a:spcPts val="0"/>
              </a:spcBef>
              <a:spcAft>
                <a:spcPts val="0"/>
              </a:spcAft>
              <a:buClr>
                <a:schemeClr val="dk1"/>
              </a:buClr>
              <a:buSzPts val="1800"/>
              <a:buFont typeface="Lato"/>
              <a:buChar char="●"/>
            </a:pPr>
            <a:r>
              <a:rPr b="0" i="0" lang="en" sz="1800" u="none" cap="none" strike="noStrike">
                <a:solidFill>
                  <a:schemeClr val="dk1"/>
                </a:solidFill>
                <a:latin typeface="Lato"/>
                <a:ea typeface="Lato"/>
                <a:cs typeface="Lato"/>
                <a:sym typeface="Lato"/>
              </a:rPr>
              <a:t>Example: Static scam awareness pages with no search or filter options.</a:t>
            </a:r>
            <a:endParaRPr b="0" i="0" sz="1800" u="none" cap="none" strike="noStrike">
              <a:solidFill>
                <a:schemeClr val="dk1"/>
              </a:solidFill>
              <a:latin typeface="Lato"/>
              <a:ea typeface="Lato"/>
              <a:cs typeface="Lato"/>
              <a:sym typeface="Lato"/>
            </a:endParaRPr>
          </a:p>
        </p:txBody>
      </p:sp>
      <p:pic>
        <p:nvPicPr>
          <p:cNvPr id="81" name="Google Shape;81;p14" title="images.jpeg"/>
          <p:cNvPicPr preferRelativeResize="0"/>
          <p:nvPr/>
        </p:nvPicPr>
        <p:blipFill rotWithShape="1">
          <a:blip r:embed="rId3">
            <a:alphaModFix/>
          </a:blip>
          <a:srcRect b="0" l="0" r="0" t="0"/>
          <a:stretch/>
        </p:blipFill>
        <p:spPr>
          <a:xfrm>
            <a:off x="4660850" y="1198775"/>
            <a:ext cx="4264725" cy="3668125"/>
          </a:xfrm>
          <a:prstGeom prst="rect">
            <a:avLst/>
          </a:prstGeom>
          <a:noFill/>
          <a:ln>
            <a:noFill/>
          </a:ln>
        </p:spPr>
      </p:pic>
      <p:cxnSp>
        <p:nvCxnSpPr>
          <p:cNvPr id="82" name="Google Shape;82;p14"/>
          <p:cNvCxnSpPr/>
          <p:nvPr/>
        </p:nvCxnSpPr>
        <p:spPr>
          <a:xfrm flipH="1" rot="10800000">
            <a:off x="11100" y="1021825"/>
            <a:ext cx="6306900" cy="324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idx="4294967295" type="title"/>
          </p:nvPr>
        </p:nvSpPr>
        <p:spPr>
          <a:xfrm>
            <a:off x="268398" y="216351"/>
            <a:ext cx="5510100" cy="87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5400"/>
              <a:buFont typeface="Inter Tight"/>
              <a:buNone/>
            </a:pPr>
            <a:r>
              <a:rPr b="1" lang="en" sz="5000">
                <a:solidFill>
                  <a:schemeClr val="dk1"/>
                </a:solidFill>
                <a:latin typeface="Inter Tight"/>
                <a:ea typeface="Inter Tight"/>
                <a:cs typeface="Inter Tight"/>
                <a:sym typeface="Inter Tight"/>
              </a:rPr>
              <a:t>P</a:t>
            </a:r>
            <a:r>
              <a:rPr b="1" i="0" lang="en" sz="5000" u="none" cap="none" strike="noStrike">
                <a:solidFill>
                  <a:schemeClr val="dk1"/>
                </a:solidFill>
                <a:latin typeface="Inter Tight"/>
                <a:ea typeface="Inter Tight"/>
                <a:cs typeface="Inter Tight"/>
                <a:sym typeface="Inter Tight"/>
              </a:rPr>
              <a:t>roposed System</a:t>
            </a:r>
            <a:endParaRPr b="0" i="0" sz="5000" u="none" cap="none" strike="noStrike">
              <a:solidFill>
                <a:schemeClr val="dk1"/>
              </a:solidFill>
              <a:latin typeface="Arial"/>
              <a:ea typeface="Arial"/>
              <a:cs typeface="Arial"/>
              <a:sym typeface="Arial"/>
            </a:endParaRPr>
          </a:p>
        </p:txBody>
      </p:sp>
      <p:cxnSp>
        <p:nvCxnSpPr>
          <p:cNvPr id="88" name="Google Shape;88;p15"/>
          <p:cNvCxnSpPr/>
          <p:nvPr/>
        </p:nvCxnSpPr>
        <p:spPr>
          <a:xfrm flipH="1" rot="10800000">
            <a:off x="0" y="1224355"/>
            <a:ext cx="7020900" cy="17700"/>
          </a:xfrm>
          <a:prstGeom prst="straightConnector1">
            <a:avLst/>
          </a:prstGeom>
          <a:noFill/>
          <a:ln cap="flat" cmpd="sng" w="9525">
            <a:solidFill>
              <a:srgbClr val="152C33"/>
            </a:solidFill>
            <a:prstDash val="solid"/>
            <a:round/>
            <a:headEnd len="sm" w="sm" type="none"/>
            <a:tailEnd len="sm" w="sm" type="none"/>
          </a:ln>
        </p:spPr>
      </p:cxnSp>
      <p:sp>
        <p:nvSpPr>
          <p:cNvPr id="89" name="Google Shape;89;p15"/>
          <p:cNvSpPr txBox="1"/>
          <p:nvPr/>
        </p:nvSpPr>
        <p:spPr>
          <a:xfrm>
            <a:off x="764125" y="1287875"/>
            <a:ext cx="8253600" cy="34362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A dynamic web application with user and admin interfaces.</a:t>
            </a:r>
            <a:endParaRPr b="0" i="0" sz="18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Real-time scam data management with CRUD (Create, Read, Update, Delete) operations for admins.</a:t>
            </a:r>
            <a:endParaRPr b="0" i="0" sz="18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Secure login/register system with password reset via OTP.</a:t>
            </a:r>
            <a:endParaRPr b="0" i="0" sz="18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Searchable and filterable scam list for users by category (e.g., online, phone, dating).</a:t>
            </a:r>
            <a:endParaRPr b="0" i="0" sz="18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ts val="1800"/>
              <a:buFont typeface="Arial"/>
              <a:buChar char="●"/>
            </a:pPr>
            <a:r>
              <a:rPr b="0" i="0" lang="en" sz="1800" u="none" cap="none" strike="noStrike">
                <a:solidFill>
                  <a:srgbClr val="000000"/>
                </a:solidFill>
                <a:latin typeface="Arial"/>
                <a:ea typeface="Arial"/>
                <a:cs typeface="Arial"/>
                <a:sym typeface="Arial"/>
              </a:rPr>
              <a:t>Responsive design for accessibility across devices.</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idx="4294967295" type="title"/>
          </p:nvPr>
        </p:nvSpPr>
        <p:spPr>
          <a:xfrm>
            <a:off x="305200" y="463232"/>
            <a:ext cx="7914900" cy="956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Inter Tight"/>
              <a:buNone/>
            </a:pPr>
            <a:r>
              <a:rPr b="1" lang="en" sz="3000">
                <a:solidFill>
                  <a:schemeClr val="dk1"/>
                </a:solidFill>
                <a:latin typeface="Inter Tight"/>
                <a:ea typeface="Inter Tight"/>
                <a:cs typeface="Inter Tight"/>
                <a:sym typeface="Inter Tight"/>
              </a:rPr>
              <a:t>M</a:t>
            </a:r>
            <a:r>
              <a:rPr b="1" i="0" lang="en" sz="3000" u="none" cap="none" strike="noStrike">
                <a:solidFill>
                  <a:schemeClr val="dk1"/>
                </a:solidFill>
                <a:latin typeface="Inter Tight"/>
                <a:ea typeface="Inter Tight"/>
                <a:cs typeface="Inter Tight"/>
                <a:sym typeface="Inter Tight"/>
              </a:rPr>
              <a:t>ethodology flow diagram or architecture and technologies used</a:t>
            </a:r>
            <a:endParaRPr b="0" i="0" sz="3000" u="none" cap="none" strike="noStrike">
              <a:solidFill>
                <a:schemeClr val="dk1"/>
              </a:solidFill>
              <a:latin typeface="Arial"/>
              <a:ea typeface="Arial"/>
              <a:cs typeface="Arial"/>
              <a:sym typeface="Arial"/>
            </a:endParaRPr>
          </a:p>
        </p:txBody>
      </p:sp>
      <p:sp>
        <p:nvSpPr>
          <p:cNvPr id="95" name="Google Shape;95;p16"/>
          <p:cNvSpPr/>
          <p:nvPr/>
        </p:nvSpPr>
        <p:spPr>
          <a:xfrm>
            <a:off x="6534000" y="3819600"/>
            <a:ext cx="1895040" cy="495000"/>
          </a:xfrm>
          <a:prstGeom prst="rect">
            <a:avLst/>
          </a:prstGeom>
          <a:noFill/>
          <a:ln>
            <a:noFill/>
          </a:ln>
        </p:spPr>
        <p:txBody>
          <a:bodyPr anchorCtr="0" anchor="t" bIns="247675" lIns="870823075" spcFirstLastPara="1" rIns="870823075" wrap="square" tIns="247675">
            <a:noAutofit/>
          </a:bodyPr>
          <a:lstStyle/>
          <a:p>
            <a:pPr indent="0" lvl="0" marL="0" marR="0" rtl="0" algn="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6" name="Google Shape;96;p16"/>
          <p:cNvSpPr txBox="1"/>
          <p:nvPr/>
        </p:nvSpPr>
        <p:spPr>
          <a:xfrm>
            <a:off x="896875" y="2022425"/>
            <a:ext cx="7128300" cy="3054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2200"/>
              <a:buFont typeface="Arial"/>
              <a:buNone/>
            </a:pPr>
            <a:r>
              <a:rPr b="1" i="0" lang="en" sz="2200" u="none" cap="none" strike="noStrike">
                <a:solidFill>
                  <a:srgbClr val="000000"/>
                </a:solidFill>
                <a:latin typeface="Arial"/>
                <a:ea typeface="Arial"/>
                <a:cs typeface="Arial"/>
                <a:sym typeface="Arial"/>
              </a:rPr>
              <a:t>Technologies Used</a:t>
            </a:r>
            <a:r>
              <a:rPr b="0" i="0" lang="en" sz="2200" u="none" cap="none" strike="noStrike">
                <a:solidFill>
                  <a:srgbClr val="000000"/>
                </a:solidFill>
                <a:latin typeface="Arial"/>
                <a:ea typeface="Arial"/>
                <a:cs typeface="Arial"/>
                <a:sym typeface="Arial"/>
              </a:rPr>
              <a:t>:</a:t>
            </a:r>
            <a:endParaRPr b="0" i="0" sz="22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b="1" i="0" lang="en" sz="1800" u="none" cap="none" strike="noStrike">
                <a:solidFill>
                  <a:srgbClr val="000000"/>
                </a:solidFill>
                <a:latin typeface="Arial"/>
                <a:ea typeface="Arial"/>
                <a:cs typeface="Arial"/>
                <a:sym typeface="Arial"/>
              </a:rPr>
              <a:t>Frontend</a:t>
            </a:r>
            <a:r>
              <a:rPr b="0" i="0" lang="en" sz="1800" u="none" cap="none" strike="noStrike">
                <a:solidFill>
                  <a:srgbClr val="000000"/>
                </a:solidFill>
                <a:latin typeface="Arial"/>
                <a:ea typeface="Arial"/>
                <a:cs typeface="Arial"/>
                <a:sym typeface="Arial"/>
              </a:rPr>
              <a:t>: HTML5, CSS3, JavaScript</a:t>
            </a:r>
            <a:endParaRPr b="0" i="0" sz="18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b="1" i="0" lang="en" sz="1800" u="none" cap="none" strike="noStrike">
                <a:solidFill>
                  <a:srgbClr val="000000"/>
                </a:solidFill>
                <a:latin typeface="Arial"/>
                <a:ea typeface="Arial"/>
                <a:cs typeface="Arial"/>
                <a:sym typeface="Arial"/>
              </a:rPr>
              <a:t>Styling</a:t>
            </a:r>
            <a:r>
              <a:rPr b="0" i="0" lang="en" sz="1800" u="none" cap="none" strike="noStrike">
                <a:solidFill>
                  <a:srgbClr val="000000"/>
                </a:solidFill>
                <a:latin typeface="Arial"/>
                <a:ea typeface="Arial"/>
                <a:cs typeface="Arial"/>
                <a:sym typeface="Arial"/>
              </a:rPr>
              <a:t>: Poppins font, custom CSS with transitions and media queries</a:t>
            </a:r>
            <a:endParaRPr b="0" i="0" sz="18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b="1" i="0" lang="en" sz="1800" u="none" cap="none" strike="noStrike">
                <a:solidFill>
                  <a:srgbClr val="000000"/>
                </a:solidFill>
                <a:latin typeface="Arial"/>
                <a:ea typeface="Arial"/>
                <a:cs typeface="Arial"/>
                <a:sym typeface="Arial"/>
              </a:rPr>
              <a:t>Backend (assumed)</a:t>
            </a:r>
            <a:r>
              <a:rPr b="0" i="0" lang="en" sz="1800" u="none" cap="none" strike="noStrike">
                <a:solidFill>
                  <a:srgbClr val="000000"/>
                </a:solidFill>
                <a:latin typeface="Arial"/>
                <a:ea typeface="Arial"/>
                <a:cs typeface="Arial"/>
                <a:sym typeface="Arial"/>
              </a:rPr>
              <a:t>: Node.js, Express.js</a:t>
            </a:r>
            <a:endParaRPr b="0" i="0" sz="18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b="1" i="0" lang="en" sz="1800" u="none" cap="none" strike="noStrike">
                <a:solidFill>
                  <a:srgbClr val="000000"/>
                </a:solidFill>
                <a:latin typeface="Arial"/>
                <a:ea typeface="Arial"/>
                <a:cs typeface="Arial"/>
                <a:sym typeface="Arial"/>
              </a:rPr>
              <a:t>Database (assumed)</a:t>
            </a:r>
            <a:r>
              <a:rPr b="0" i="0" lang="en" sz="1800" u="none" cap="none" strike="noStrike">
                <a:solidFill>
                  <a:srgbClr val="000000"/>
                </a:solidFill>
                <a:latin typeface="Arial"/>
                <a:ea typeface="Arial"/>
                <a:cs typeface="Arial"/>
                <a:sym typeface="Arial"/>
              </a:rPr>
              <a:t>: MongoDB or JSON-based </a:t>
            </a:r>
            <a:endParaRPr b="0" i="0" sz="18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rgbClr val="000000"/>
              </a:buClr>
              <a:buSzPts val="1800"/>
              <a:buFont typeface="Arial"/>
              <a:buChar char="●"/>
            </a:pPr>
            <a:r>
              <a:rPr b="1" i="0" lang="en" sz="1800" u="none" cap="none" strike="noStrike">
                <a:solidFill>
                  <a:srgbClr val="000000"/>
                </a:solidFill>
                <a:latin typeface="Arial"/>
                <a:ea typeface="Arial"/>
                <a:cs typeface="Arial"/>
                <a:sym typeface="Arial"/>
              </a:rPr>
              <a:t>Storage Authentication</a:t>
            </a:r>
            <a:r>
              <a:rPr b="0" i="0" lang="en" sz="1800" u="none" cap="none" strike="noStrike">
                <a:solidFill>
                  <a:srgbClr val="000000"/>
                </a:solidFill>
                <a:latin typeface="Arial"/>
                <a:ea typeface="Arial"/>
                <a:cs typeface="Arial"/>
                <a:sym typeface="Arial"/>
              </a:rPr>
              <a:t>: JWT(JSON Web Tokens) for secure token management</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cxnSp>
        <p:nvCxnSpPr>
          <p:cNvPr id="97" name="Google Shape;97;p16"/>
          <p:cNvCxnSpPr/>
          <p:nvPr/>
        </p:nvCxnSpPr>
        <p:spPr>
          <a:xfrm>
            <a:off x="8775" y="1762418"/>
            <a:ext cx="8057100" cy="21000"/>
          </a:xfrm>
          <a:prstGeom prst="straightConnector1">
            <a:avLst/>
          </a:prstGeom>
          <a:noFill/>
          <a:ln cap="flat" cmpd="sng" w="9525">
            <a:solidFill>
              <a:srgbClr val="152C33"/>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nvSpPr>
        <p:spPr>
          <a:xfrm>
            <a:off x="135975" y="0"/>
            <a:ext cx="7906800" cy="6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000"/>
              <a:buFont typeface="Inter Tight"/>
              <a:buNone/>
            </a:pPr>
            <a:r>
              <a:rPr b="1" i="0" lang="en" sz="3000" u="none" cap="none" strike="noStrike">
                <a:solidFill>
                  <a:schemeClr val="dk1"/>
                </a:solidFill>
                <a:latin typeface="Inter Tight"/>
                <a:ea typeface="Inter Tight"/>
                <a:cs typeface="Inter Tight"/>
                <a:sym typeface="Inter Tight"/>
              </a:rPr>
              <a:t>methodology flow diagram or architecture</a:t>
            </a:r>
            <a:endParaRPr b="0" i="0" sz="1800" u="none" cap="none" strike="noStrike">
              <a:solidFill>
                <a:srgbClr val="000000"/>
              </a:solidFill>
              <a:latin typeface="Arial"/>
              <a:ea typeface="Arial"/>
              <a:cs typeface="Arial"/>
              <a:sym typeface="Arial"/>
            </a:endParaRPr>
          </a:p>
        </p:txBody>
      </p:sp>
      <p:pic>
        <p:nvPicPr>
          <p:cNvPr id="103" name="Google Shape;103;p17" title="sas flow (2).jpg"/>
          <p:cNvPicPr preferRelativeResize="0"/>
          <p:nvPr/>
        </p:nvPicPr>
        <p:blipFill rotWithShape="1">
          <a:blip r:embed="rId3">
            <a:alphaModFix/>
          </a:blip>
          <a:srcRect b="0" l="0" r="0" t="0"/>
          <a:stretch/>
        </p:blipFill>
        <p:spPr>
          <a:xfrm>
            <a:off x="1058650" y="665700"/>
            <a:ext cx="7026699" cy="44060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legant Blue Gradients Portfolio by Slidesgo">
  <a:themeElements>
    <a:clrScheme name="Simple Light">
      <a:dk1>
        <a:srgbClr val="152C33"/>
      </a:dk1>
      <a:lt1>
        <a:srgbClr val="F2F8FA"/>
      </a:lt1>
      <a:dk2>
        <a:srgbClr val="89D3E8"/>
      </a:dk2>
      <a:lt2>
        <a:srgbClr val="8FADB5"/>
      </a:lt2>
      <a:accent1>
        <a:srgbClr val="FFFFFF"/>
      </a:accent1>
      <a:accent2>
        <a:srgbClr val="FFFFFF"/>
      </a:accent2>
      <a:accent3>
        <a:srgbClr val="FFFFFF"/>
      </a:accent3>
      <a:accent4>
        <a:srgbClr val="FFFFFF"/>
      </a:accent4>
      <a:accent5>
        <a:srgbClr val="FFFFFF"/>
      </a:accent5>
      <a:accent6>
        <a:srgbClr val="FFFFFF"/>
      </a:accent6>
      <a:hlink>
        <a:srgbClr val="152C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Blue Gradients Portfolio by Slidesgo">
  <a:themeElements>
    <a:clrScheme name="Simple Light">
      <a:dk1>
        <a:srgbClr val="152C33"/>
      </a:dk1>
      <a:lt1>
        <a:srgbClr val="F2F8FA"/>
      </a:lt1>
      <a:dk2>
        <a:srgbClr val="89D3E8"/>
      </a:dk2>
      <a:lt2>
        <a:srgbClr val="8FADB5"/>
      </a:lt2>
      <a:accent1>
        <a:srgbClr val="FFFFFF"/>
      </a:accent1>
      <a:accent2>
        <a:srgbClr val="FFFFFF"/>
      </a:accent2>
      <a:accent3>
        <a:srgbClr val="FFFFFF"/>
      </a:accent3>
      <a:accent4>
        <a:srgbClr val="FFFFFF"/>
      </a:accent4>
      <a:accent5>
        <a:srgbClr val="FFFFFF"/>
      </a:accent5>
      <a:accent6>
        <a:srgbClr val="FFFFFF"/>
      </a:accent6>
      <a:hlink>
        <a:srgbClr val="152C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legant Blue Gradients Portfolio by Slidesgo">
  <a:themeElements>
    <a:clrScheme name="Simple Light">
      <a:dk1>
        <a:srgbClr val="152C33"/>
      </a:dk1>
      <a:lt1>
        <a:srgbClr val="F2F8FA"/>
      </a:lt1>
      <a:dk2>
        <a:srgbClr val="89D3E8"/>
      </a:dk2>
      <a:lt2>
        <a:srgbClr val="8FADB5"/>
      </a:lt2>
      <a:accent1>
        <a:srgbClr val="FFFFFF"/>
      </a:accent1>
      <a:accent2>
        <a:srgbClr val="FFFFFF"/>
      </a:accent2>
      <a:accent3>
        <a:srgbClr val="FFFFFF"/>
      </a:accent3>
      <a:accent4>
        <a:srgbClr val="FFFFFF"/>
      </a:accent4>
      <a:accent5>
        <a:srgbClr val="FFFFFF"/>
      </a:accent5>
      <a:accent6>
        <a:srgbClr val="FFFFFF"/>
      </a:accent6>
      <a:hlink>
        <a:srgbClr val="152C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Elegant Blue Gradients Portfolio by Slidesgo">
  <a:themeElements>
    <a:clrScheme name="Simple Light">
      <a:dk1>
        <a:srgbClr val="152C33"/>
      </a:dk1>
      <a:lt1>
        <a:srgbClr val="F2F8FA"/>
      </a:lt1>
      <a:dk2>
        <a:srgbClr val="89D3E8"/>
      </a:dk2>
      <a:lt2>
        <a:srgbClr val="8FADB5"/>
      </a:lt2>
      <a:accent1>
        <a:srgbClr val="FFFFFF"/>
      </a:accent1>
      <a:accent2>
        <a:srgbClr val="FFFFFF"/>
      </a:accent2>
      <a:accent3>
        <a:srgbClr val="FFFFFF"/>
      </a:accent3>
      <a:accent4>
        <a:srgbClr val="FFFFFF"/>
      </a:accent4>
      <a:accent5>
        <a:srgbClr val="FFFFFF"/>
      </a:accent5>
      <a:accent6>
        <a:srgbClr val="FFFFFF"/>
      </a:accent6>
      <a:hlink>
        <a:srgbClr val="152C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